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handoutMasterIdLst>
    <p:handoutMasterId r:id="rId41"/>
  </p:handoutMasterIdLst>
  <p:sldIdLst>
    <p:sldId id="257" r:id="rId2"/>
    <p:sldId id="275" r:id="rId3"/>
    <p:sldId id="284" r:id="rId4"/>
    <p:sldId id="282" r:id="rId5"/>
    <p:sldId id="276" r:id="rId6"/>
    <p:sldId id="269" r:id="rId7"/>
    <p:sldId id="268" r:id="rId8"/>
    <p:sldId id="285" r:id="rId9"/>
    <p:sldId id="263" r:id="rId10"/>
    <p:sldId id="288" r:id="rId11"/>
    <p:sldId id="287" r:id="rId12"/>
    <p:sldId id="258" r:id="rId13"/>
    <p:sldId id="289" r:id="rId14"/>
    <p:sldId id="286" r:id="rId15"/>
    <p:sldId id="295" r:id="rId16"/>
    <p:sldId id="298" r:id="rId17"/>
    <p:sldId id="290" r:id="rId18"/>
    <p:sldId id="299" r:id="rId19"/>
    <p:sldId id="300" r:id="rId20"/>
    <p:sldId id="301" r:id="rId21"/>
    <p:sldId id="302" r:id="rId22"/>
    <p:sldId id="303" r:id="rId23"/>
    <p:sldId id="294" r:id="rId24"/>
    <p:sldId id="304" r:id="rId25"/>
    <p:sldId id="305" r:id="rId26"/>
    <p:sldId id="297" r:id="rId27"/>
    <p:sldId id="306" r:id="rId28"/>
    <p:sldId id="307" r:id="rId29"/>
    <p:sldId id="308" r:id="rId30"/>
    <p:sldId id="291" r:id="rId31"/>
    <p:sldId id="309" r:id="rId32"/>
    <p:sldId id="347" r:id="rId33"/>
    <p:sldId id="348" r:id="rId34"/>
    <p:sldId id="341" r:id="rId35"/>
    <p:sldId id="345" r:id="rId36"/>
    <p:sldId id="346" r:id="rId37"/>
    <p:sldId id="270" r:id="rId38"/>
    <p:sldId id="283" r:id="rId39"/>
  </p:sldIdLst>
  <p:sldSz cx="9144000" cy="5143500" type="screen16x9"/>
  <p:notesSz cx="6858000" cy="20478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CC0000"/>
    <a:srgbClr val="C65027"/>
    <a:srgbClr val="F7B000"/>
    <a:srgbClr val="FAB210"/>
    <a:srgbClr val="FAA51D"/>
    <a:srgbClr val="00807C"/>
    <a:srgbClr val="70BDA9"/>
    <a:srgbClr val="000000"/>
    <a:srgbClr val="F374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39637A-FDF6-4772-90D1-24FBE0B946D1}" v="2121" dt="2018-07-25T22:47:14.608"/>
    <p1510:client id="{B199CF1B-2892-9A46-03BD-FD6F8E5EA9B8}" v="71" dt="2018-07-25T20:14:40.418"/>
  </p1510:revLst>
</p1510:revInfo>
</file>

<file path=ppt/tableStyles.xml><?xml version="1.0" encoding="utf-8"?>
<a:tblStyleLst xmlns:a="http://schemas.openxmlformats.org/drawingml/2006/main" def="{5C22544A-7EE6-4342-B048-85BDC9FD1C3A}">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92" autoAdjust="0"/>
    <p:restoredTop sz="74818" autoAdjust="0"/>
  </p:normalViewPr>
  <p:slideViewPr>
    <p:cSldViewPr>
      <p:cViewPr varScale="1">
        <p:scale>
          <a:sx n="109" d="100"/>
          <a:sy n="109" d="100"/>
        </p:scale>
        <p:origin x="1626" y="102"/>
      </p:cViewPr>
      <p:guideLst>
        <p:guide orient="horz" pos="1620"/>
        <p:guide pos="2880"/>
      </p:guideLst>
    </p:cSldViewPr>
  </p:slideViewPr>
  <p:outlineViewPr>
    <p:cViewPr>
      <p:scale>
        <a:sx n="33" d="100"/>
        <a:sy n="33" d="100"/>
      </p:scale>
      <p:origin x="0" y="-6672"/>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5" d="100"/>
          <a:sy n="95" d="100"/>
        </p:scale>
        <p:origin x="3720" y="19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8470B2-D73A-4C23-8800-F080737073F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EAD307B9-106D-4A3C-AAE3-45A17BBE9646}">
      <dgm:prSet phldrT="[Text]" custT="1"/>
      <dgm:spPr>
        <a:solidFill>
          <a:srgbClr val="CC0000"/>
        </a:solidFill>
        <a:ln>
          <a:solidFill>
            <a:srgbClr val="CC0000"/>
          </a:solidFill>
        </a:ln>
      </dgm:spPr>
      <dgm:t>
        <a:bodyPr/>
        <a:lstStyle/>
        <a:p>
          <a:r>
            <a:rPr lang="en-US" sz="2400" b="1" dirty="0"/>
            <a:t>Priority 1</a:t>
          </a:r>
        </a:p>
      </dgm:t>
    </dgm:pt>
    <dgm:pt modelId="{82AE654A-B4B9-4641-8B76-32D4A006193F}" type="parTrans" cxnId="{60EF45AB-FAC8-4D50-80FC-E8784A42F4E5}">
      <dgm:prSet/>
      <dgm:spPr/>
      <dgm:t>
        <a:bodyPr/>
        <a:lstStyle/>
        <a:p>
          <a:endParaRPr lang="en-US"/>
        </a:p>
      </dgm:t>
    </dgm:pt>
    <dgm:pt modelId="{51099811-FA3E-4AC0-8589-4920EDBD5F9F}" type="sibTrans" cxnId="{60EF45AB-FAC8-4D50-80FC-E8784A42F4E5}">
      <dgm:prSet/>
      <dgm:spPr/>
      <dgm:t>
        <a:bodyPr/>
        <a:lstStyle/>
        <a:p>
          <a:endParaRPr lang="en-US"/>
        </a:p>
      </dgm:t>
    </dgm:pt>
    <dgm:pt modelId="{5B7B179C-A2D7-4D4F-ADAF-802C675A71F7}">
      <dgm:prSet phldrT="[Text]" custT="1"/>
      <dgm:spPr/>
      <dgm:t>
        <a:bodyPr/>
        <a:lstStyle/>
        <a:p>
          <a:r>
            <a:rPr lang="en-US" sz="1200" i="1" dirty="0"/>
            <a:t>Acinetobacter </a:t>
          </a:r>
          <a:r>
            <a:rPr lang="en-US" sz="1200" i="1" dirty="0" err="1"/>
            <a:t>baumannii</a:t>
          </a:r>
          <a:r>
            <a:rPr lang="en-US" sz="1200" dirty="0"/>
            <a:t>, carbapenem-resistant</a:t>
          </a:r>
        </a:p>
      </dgm:t>
    </dgm:pt>
    <dgm:pt modelId="{709021C4-2B16-4E9C-85C1-A850CF100CDD}" type="parTrans" cxnId="{19FD05B8-FFDA-42D7-A42C-FE0C04C7F8B7}">
      <dgm:prSet/>
      <dgm:spPr/>
      <dgm:t>
        <a:bodyPr/>
        <a:lstStyle/>
        <a:p>
          <a:endParaRPr lang="en-US"/>
        </a:p>
      </dgm:t>
    </dgm:pt>
    <dgm:pt modelId="{1ED076D9-07A4-4380-BBDF-1EB6707D68BC}" type="sibTrans" cxnId="{19FD05B8-FFDA-42D7-A42C-FE0C04C7F8B7}">
      <dgm:prSet/>
      <dgm:spPr/>
      <dgm:t>
        <a:bodyPr/>
        <a:lstStyle/>
        <a:p>
          <a:endParaRPr lang="en-US"/>
        </a:p>
      </dgm:t>
    </dgm:pt>
    <dgm:pt modelId="{F6D46D4C-CB9F-452D-B8BA-8AD8230DCE92}">
      <dgm:prSet phldrT="[Text]" custT="1"/>
      <dgm:spPr>
        <a:solidFill>
          <a:srgbClr val="FF6600"/>
        </a:solidFill>
        <a:ln>
          <a:solidFill>
            <a:srgbClr val="FF6600"/>
          </a:solidFill>
        </a:ln>
      </dgm:spPr>
      <dgm:t>
        <a:bodyPr/>
        <a:lstStyle/>
        <a:p>
          <a:r>
            <a:rPr lang="en-US" sz="2400" b="1" dirty="0"/>
            <a:t>Priority 2</a:t>
          </a:r>
        </a:p>
      </dgm:t>
    </dgm:pt>
    <dgm:pt modelId="{9991355F-1B46-43E4-B689-6140E81744C8}" type="parTrans" cxnId="{B740042D-E1DB-4F68-8957-9F3D62F13974}">
      <dgm:prSet/>
      <dgm:spPr/>
      <dgm:t>
        <a:bodyPr/>
        <a:lstStyle/>
        <a:p>
          <a:endParaRPr lang="en-US"/>
        </a:p>
      </dgm:t>
    </dgm:pt>
    <dgm:pt modelId="{0FA870E9-0EEF-436B-B13A-050D88819F47}" type="sibTrans" cxnId="{B740042D-E1DB-4F68-8957-9F3D62F13974}">
      <dgm:prSet/>
      <dgm:spPr/>
      <dgm:t>
        <a:bodyPr/>
        <a:lstStyle/>
        <a:p>
          <a:endParaRPr lang="en-US"/>
        </a:p>
      </dgm:t>
    </dgm:pt>
    <dgm:pt modelId="{8AB15F38-4B16-4B68-85DF-DB1AABA2BD6C}">
      <dgm:prSet phldrT="[Text]"/>
      <dgm:spPr/>
      <dgm:t>
        <a:bodyPr/>
        <a:lstStyle/>
        <a:p>
          <a:r>
            <a:rPr lang="en-US" i="1" dirty="0"/>
            <a:t>Enterococcus faecium</a:t>
          </a:r>
          <a:r>
            <a:rPr lang="en-US" dirty="0"/>
            <a:t>, vancomycin-resistant</a:t>
          </a:r>
        </a:p>
      </dgm:t>
    </dgm:pt>
    <dgm:pt modelId="{B77E2EDC-D2C0-45E3-811D-CA6446BC4E3C}" type="parTrans" cxnId="{FAF5FB3A-6897-433A-8FB5-D136A5BA5946}">
      <dgm:prSet/>
      <dgm:spPr/>
      <dgm:t>
        <a:bodyPr/>
        <a:lstStyle/>
        <a:p>
          <a:endParaRPr lang="en-US"/>
        </a:p>
      </dgm:t>
    </dgm:pt>
    <dgm:pt modelId="{4619943E-48AB-44A7-B883-F8DD659D8AFA}" type="sibTrans" cxnId="{FAF5FB3A-6897-433A-8FB5-D136A5BA5946}">
      <dgm:prSet/>
      <dgm:spPr/>
      <dgm:t>
        <a:bodyPr/>
        <a:lstStyle/>
        <a:p>
          <a:endParaRPr lang="en-US"/>
        </a:p>
      </dgm:t>
    </dgm:pt>
    <dgm:pt modelId="{516982C9-66AB-459B-89F4-DDBF5F3F8C3D}">
      <dgm:prSet phldrT="[Text]" custT="1"/>
      <dgm:spPr>
        <a:solidFill>
          <a:srgbClr val="FFC000"/>
        </a:solidFill>
        <a:ln>
          <a:solidFill>
            <a:srgbClr val="FFC000"/>
          </a:solidFill>
        </a:ln>
      </dgm:spPr>
      <dgm:t>
        <a:bodyPr/>
        <a:lstStyle/>
        <a:p>
          <a:r>
            <a:rPr lang="en-US" sz="2400" b="1" dirty="0"/>
            <a:t>Priority 3</a:t>
          </a:r>
        </a:p>
      </dgm:t>
    </dgm:pt>
    <dgm:pt modelId="{8C1D26A9-2B6A-4E61-A472-681E1BA5271B}" type="parTrans" cxnId="{47788ADA-E3BB-4129-B49F-CFAAAA80F8CC}">
      <dgm:prSet/>
      <dgm:spPr/>
      <dgm:t>
        <a:bodyPr/>
        <a:lstStyle/>
        <a:p>
          <a:endParaRPr lang="en-US"/>
        </a:p>
      </dgm:t>
    </dgm:pt>
    <dgm:pt modelId="{5B6BB529-FFB0-4824-96B7-5D28473792BA}" type="sibTrans" cxnId="{47788ADA-E3BB-4129-B49F-CFAAAA80F8CC}">
      <dgm:prSet/>
      <dgm:spPr/>
      <dgm:t>
        <a:bodyPr/>
        <a:lstStyle/>
        <a:p>
          <a:endParaRPr lang="en-US"/>
        </a:p>
      </dgm:t>
    </dgm:pt>
    <dgm:pt modelId="{861DBD90-02ED-4C73-8D26-B1EA635BFF0B}">
      <dgm:prSet phldrT="[Text]"/>
      <dgm:spPr/>
      <dgm:t>
        <a:bodyPr/>
        <a:lstStyle/>
        <a:p>
          <a:r>
            <a:rPr lang="en-US" i="1" dirty="0"/>
            <a:t>Streptococcus pneumoniae</a:t>
          </a:r>
          <a:r>
            <a:rPr lang="en-US" dirty="0"/>
            <a:t>, penicillin-non-susceptible</a:t>
          </a:r>
        </a:p>
      </dgm:t>
    </dgm:pt>
    <dgm:pt modelId="{9FBE3E00-68C3-48C1-B793-8280134CEEC4}" type="parTrans" cxnId="{117237BC-D591-4731-9A6F-D9F5225B5492}">
      <dgm:prSet/>
      <dgm:spPr/>
      <dgm:t>
        <a:bodyPr/>
        <a:lstStyle/>
        <a:p>
          <a:endParaRPr lang="en-US"/>
        </a:p>
      </dgm:t>
    </dgm:pt>
    <dgm:pt modelId="{30C234B7-92D8-4EC1-93E6-61AA8C31BB2F}" type="sibTrans" cxnId="{117237BC-D591-4731-9A6F-D9F5225B5492}">
      <dgm:prSet/>
      <dgm:spPr/>
      <dgm:t>
        <a:bodyPr/>
        <a:lstStyle/>
        <a:p>
          <a:endParaRPr lang="en-US"/>
        </a:p>
      </dgm:t>
    </dgm:pt>
    <dgm:pt modelId="{47258FBD-9771-43D5-834C-8ECC90458068}">
      <dgm:prSet custT="1"/>
      <dgm:spPr/>
      <dgm:t>
        <a:bodyPr/>
        <a:lstStyle/>
        <a:p>
          <a:r>
            <a:rPr lang="en-US" sz="1200" i="1" dirty="0"/>
            <a:t>Pseudomonas aeruginosa</a:t>
          </a:r>
          <a:r>
            <a:rPr lang="en-US" sz="1200" dirty="0"/>
            <a:t>, carbapenem-resistant</a:t>
          </a:r>
        </a:p>
      </dgm:t>
    </dgm:pt>
    <dgm:pt modelId="{C1A34530-597A-42C4-9BF9-700F0441B0CB}" type="parTrans" cxnId="{DC9CAFD5-27B4-4E85-9878-178BD43C9F1C}">
      <dgm:prSet/>
      <dgm:spPr/>
      <dgm:t>
        <a:bodyPr/>
        <a:lstStyle/>
        <a:p>
          <a:endParaRPr lang="en-US"/>
        </a:p>
      </dgm:t>
    </dgm:pt>
    <dgm:pt modelId="{40C0DD67-40C8-4E2B-B93B-32DF265B8EC2}" type="sibTrans" cxnId="{DC9CAFD5-27B4-4E85-9878-178BD43C9F1C}">
      <dgm:prSet/>
      <dgm:spPr/>
      <dgm:t>
        <a:bodyPr/>
        <a:lstStyle/>
        <a:p>
          <a:endParaRPr lang="en-US"/>
        </a:p>
      </dgm:t>
    </dgm:pt>
    <dgm:pt modelId="{F28716F4-B909-4202-BD4D-22F07AED637E}">
      <dgm:prSet custT="1"/>
      <dgm:spPr/>
      <dgm:t>
        <a:bodyPr/>
        <a:lstStyle/>
        <a:p>
          <a:r>
            <a:rPr lang="en-US" sz="1200" i="1" dirty="0"/>
            <a:t>Enterobacteriaceae</a:t>
          </a:r>
          <a:r>
            <a:rPr lang="en-US" sz="1200" dirty="0"/>
            <a:t>, carbapenem-resistant, ESBL-producing</a:t>
          </a:r>
        </a:p>
      </dgm:t>
    </dgm:pt>
    <dgm:pt modelId="{7100EAAD-B30B-44DC-B4D1-3DC2972887E2}" type="parTrans" cxnId="{75C88103-7FD3-4B1E-BC95-9B8E72CA8A5E}">
      <dgm:prSet/>
      <dgm:spPr/>
      <dgm:t>
        <a:bodyPr/>
        <a:lstStyle/>
        <a:p>
          <a:endParaRPr lang="en-US"/>
        </a:p>
      </dgm:t>
    </dgm:pt>
    <dgm:pt modelId="{F006CEA0-F32D-427C-9EAC-2BF98F46729E}" type="sibTrans" cxnId="{75C88103-7FD3-4B1E-BC95-9B8E72CA8A5E}">
      <dgm:prSet/>
      <dgm:spPr/>
      <dgm:t>
        <a:bodyPr/>
        <a:lstStyle/>
        <a:p>
          <a:endParaRPr lang="en-US"/>
        </a:p>
      </dgm:t>
    </dgm:pt>
    <dgm:pt modelId="{82793274-4251-472D-A9F0-8D149A1465F5}">
      <dgm:prSet/>
      <dgm:spPr/>
      <dgm:t>
        <a:bodyPr/>
        <a:lstStyle/>
        <a:p>
          <a:r>
            <a:rPr lang="en-US" i="1" dirty="0"/>
            <a:t>Staphylococcus aureus</a:t>
          </a:r>
          <a:r>
            <a:rPr lang="en-US" dirty="0"/>
            <a:t>, methicillin-resistant, vancomycin-intermediate and resistant</a:t>
          </a:r>
        </a:p>
      </dgm:t>
    </dgm:pt>
    <dgm:pt modelId="{08CA93D8-BF18-4866-8078-57063D6AA55F}" type="parTrans" cxnId="{E7D9B510-DB3D-405F-BA8F-69E3F24A8B56}">
      <dgm:prSet/>
      <dgm:spPr/>
      <dgm:t>
        <a:bodyPr/>
        <a:lstStyle/>
        <a:p>
          <a:endParaRPr lang="en-US"/>
        </a:p>
      </dgm:t>
    </dgm:pt>
    <dgm:pt modelId="{6DCD5D70-FF57-434C-9DD0-CE09FEDFEE5F}" type="sibTrans" cxnId="{E7D9B510-DB3D-405F-BA8F-69E3F24A8B56}">
      <dgm:prSet/>
      <dgm:spPr/>
      <dgm:t>
        <a:bodyPr/>
        <a:lstStyle/>
        <a:p>
          <a:endParaRPr lang="en-US"/>
        </a:p>
      </dgm:t>
    </dgm:pt>
    <dgm:pt modelId="{06E1140D-605E-4BF8-A588-F327C0AFCA36}">
      <dgm:prSet/>
      <dgm:spPr/>
      <dgm:t>
        <a:bodyPr/>
        <a:lstStyle/>
        <a:p>
          <a:r>
            <a:rPr lang="en-US" i="1" dirty="0"/>
            <a:t>Helicobacter pylori</a:t>
          </a:r>
          <a:r>
            <a:rPr lang="en-US" dirty="0"/>
            <a:t>, clarithromycin-resistant</a:t>
          </a:r>
        </a:p>
      </dgm:t>
    </dgm:pt>
    <dgm:pt modelId="{9FF42DBE-5DE7-4D3D-988A-71159E62265F}" type="parTrans" cxnId="{9DA6249C-1CFC-4371-9AEE-3A5A455DB5C3}">
      <dgm:prSet/>
      <dgm:spPr/>
      <dgm:t>
        <a:bodyPr/>
        <a:lstStyle/>
        <a:p>
          <a:endParaRPr lang="en-US"/>
        </a:p>
      </dgm:t>
    </dgm:pt>
    <dgm:pt modelId="{2ABF9941-8EF6-4110-AFE7-635069349457}" type="sibTrans" cxnId="{9DA6249C-1CFC-4371-9AEE-3A5A455DB5C3}">
      <dgm:prSet/>
      <dgm:spPr/>
      <dgm:t>
        <a:bodyPr/>
        <a:lstStyle/>
        <a:p>
          <a:endParaRPr lang="en-US"/>
        </a:p>
      </dgm:t>
    </dgm:pt>
    <dgm:pt modelId="{EFAC236A-A6C9-489D-BAC0-359289F2F82D}">
      <dgm:prSet/>
      <dgm:spPr/>
      <dgm:t>
        <a:bodyPr/>
        <a:lstStyle/>
        <a:p>
          <a:r>
            <a:rPr lang="en-US" i="1" dirty="0"/>
            <a:t>Campylobacter</a:t>
          </a:r>
          <a:r>
            <a:rPr lang="en-US" dirty="0"/>
            <a:t> spp., fluoroquinolone-resistant</a:t>
          </a:r>
        </a:p>
      </dgm:t>
    </dgm:pt>
    <dgm:pt modelId="{48956785-DE78-4C31-AE86-0AF18310F373}" type="parTrans" cxnId="{88814B08-607C-43DE-9605-9215E709257D}">
      <dgm:prSet/>
      <dgm:spPr/>
      <dgm:t>
        <a:bodyPr/>
        <a:lstStyle/>
        <a:p>
          <a:endParaRPr lang="en-US"/>
        </a:p>
      </dgm:t>
    </dgm:pt>
    <dgm:pt modelId="{A291D4AF-8B88-4043-92E2-4BDF6D934065}" type="sibTrans" cxnId="{88814B08-607C-43DE-9605-9215E709257D}">
      <dgm:prSet/>
      <dgm:spPr/>
      <dgm:t>
        <a:bodyPr/>
        <a:lstStyle/>
        <a:p>
          <a:endParaRPr lang="en-US"/>
        </a:p>
      </dgm:t>
    </dgm:pt>
    <dgm:pt modelId="{8D298380-5D12-42DE-B870-9338876E4C8F}">
      <dgm:prSet/>
      <dgm:spPr/>
      <dgm:t>
        <a:bodyPr/>
        <a:lstStyle/>
        <a:p>
          <a:r>
            <a:rPr lang="en-US" i="1" dirty="0"/>
            <a:t>Salmonellae</a:t>
          </a:r>
          <a:r>
            <a:rPr lang="en-US" dirty="0"/>
            <a:t>, fluoroquinolone-resistant</a:t>
          </a:r>
        </a:p>
      </dgm:t>
    </dgm:pt>
    <dgm:pt modelId="{F02DBAD5-6AA6-4419-A2F8-8AAC6FD68001}" type="parTrans" cxnId="{206F84FD-1E04-460E-99BF-30A21F3288E5}">
      <dgm:prSet/>
      <dgm:spPr/>
      <dgm:t>
        <a:bodyPr/>
        <a:lstStyle/>
        <a:p>
          <a:endParaRPr lang="en-US"/>
        </a:p>
      </dgm:t>
    </dgm:pt>
    <dgm:pt modelId="{D3D2867C-A463-4DB4-877F-724B7D7FEE66}" type="sibTrans" cxnId="{206F84FD-1E04-460E-99BF-30A21F3288E5}">
      <dgm:prSet/>
      <dgm:spPr/>
      <dgm:t>
        <a:bodyPr/>
        <a:lstStyle/>
        <a:p>
          <a:endParaRPr lang="en-US"/>
        </a:p>
      </dgm:t>
    </dgm:pt>
    <dgm:pt modelId="{7C15CFCC-74FB-4CB8-AC1A-4CDD1D6F2B23}">
      <dgm:prSet/>
      <dgm:spPr/>
      <dgm:t>
        <a:bodyPr/>
        <a:lstStyle/>
        <a:p>
          <a:r>
            <a:rPr lang="en-US" i="1" dirty="0"/>
            <a:t>Neisseria gonorrhoeae</a:t>
          </a:r>
          <a:r>
            <a:rPr lang="en-US" dirty="0"/>
            <a:t>, cephalosporin-resistant, fluoroquinolone-resistant</a:t>
          </a:r>
        </a:p>
      </dgm:t>
    </dgm:pt>
    <dgm:pt modelId="{146BC715-A755-4F75-B09F-7AA45CEC284A}" type="parTrans" cxnId="{E0559DB6-4D68-4D15-9B32-496F9D72C414}">
      <dgm:prSet/>
      <dgm:spPr/>
      <dgm:t>
        <a:bodyPr/>
        <a:lstStyle/>
        <a:p>
          <a:endParaRPr lang="en-US"/>
        </a:p>
      </dgm:t>
    </dgm:pt>
    <dgm:pt modelId="{5328C1E8-1A06-425A-8E95-18288E8B79E1}" type="sibTrans" cxnId="{E0559DB6-4D68-4D15-9B32-496F9D72C414}">
      <dgm:prSet/>
      <dgm:spPr/>
      <dgm:t>
        <a:bodyPr/>
        <a:lstStyle/>
        <a:p>
          <a:endParaRPr lang="en-US"/>
        </a:p>
      </dgm:t>
    </dgm:pt>
    <dgm:pt modelId="{48FC0AEF-CEB0-453C-A17A-D4D9A0EDED96}">
      <dgm:prSet/>
      <dgm:spPr/>
      <dgm:t>
        <a:bodyPr/>
        <a:lstStyle/>
        <a:p>
          <a:r>
            <a:rPr lang="en-US" i="1"/>
            <a:t>Haemophilus influenzae</a:t>
          </a:r>
          <a:r>
            <a:rPr lang="en-US"/>
            <a:t>, ampicillin-resistant</a:t>
          </a:r>
        </a:p>
      </dgm:t>
    </dgm:pt>
    <dgm:pt modelId="{624AF324-3D85-416C-B620-487CF734ADFC}" type="parTrans" cxnId="{F14D1619-016E-4F2B-9A08-5AEAAA70B49F}">
      <dgm:prSet/>
      <dgm:spPr/>
      <dgm:t>
        <a:bodyPr/>
        <a:lstStyle/>
        <a:p>
          <a:endParaRPr lang="en-US"/>
        </a:p>
      </dgm:t>
    </dgm:pt>
    <dgm:pt modelId="{BA1A79FD-F0B3-4C3E-AFD6-334041393AC1}" type="sibTrans" cxnId="{F14D1619-016E-4F2B-9A08-5AEAAA70B49F}">
      <dgm:prSet/>
      <dgm:spPr/>
      <dgm:t>
        <a:bodyPr/>
        <a:lstStyle/>
        <a:p>
          <a:endParaRPr lang="en-US"/>
        </a:p>
      </dgm:t>
    </dgm:pt>
    <dgm:pt modelId="{1EE6E9EB-331B-475E-AC34-55B3FD2649B6}">
      <dgm:prSet/>
      <dgm:spPr/>
      <dgm:t>
        <a:bodyPr/>
        <a:lstStyle/>
        <a:p>
          <a:r>
            <a:rPr lang="en-US" i="1"/>
            <a:t>Shigella</a:t>
          </a:r>
          <a:r>
            <a:rPr lang="en-US"/>
            <a:t> spp., fluoroquinolone-resistant</a:t>
          </a:r>
        </a:p>
      </dgm:t>
    </dgm:pt>
    <dgm:pt modelId="{79237090-D5DE-4724-8C33-11326D0391BA}" type="parTrans" cxnId="{A8F02723-FB2E-4345-8440-BEBFB384A7FE}">
      <dgm:prSet/>
      <dgm:spPr/>
      <dgm:t>
        <a:bodyPr/>
        <a:lstStyle/>
        <a:p>
          <a:endParaRPr lang="en-US"/>
        </a:p>
      </dgm:t>
    </dgm:pt>
    <dgm:pt modelId="{EB24EE6E-41C0-46E7-BE29-2387225E32B3}" type="sibTrans" cxnId="{A8F02723-FB2E-4345-8440-BEBFB384A7FE}">
      <dgm:prSet/>
      <dgm:spPr/>
      <dgm:t>
        <a:bodyPr/>
        <a:lstStyle/>
        <a:p>
          <a:endParaRPr lang="en-US"/>
        </a:p>
      </dgm:t>
    </dgm:pt>
    <dgm:pt modelId="{E9CEDF9B-1689-4883-84B3-FDB0511AD784}" type="pres">
      <dgm:prSet presAssocID="{978470B2-D73A-4C23-8800-F080737073F3}" presName="Name0" presStyleCnt="0">
        <dgm:presLayoutVars>
          <dgm:dir/>
          <dgm:animLvl val="lvl"/>
          <dgm:resizeHandles val="exact"/>
        </dgm:presLayoutVars>
      </dgm:prSet>
      <dgm:spPr/>
    </dgm:pt>
    <dgm:pt modelId="{01242F78-4641-4008-8380-5513826E88BA}" type="pres">
      <dgm:prSet presAssocID="{EAD307B9-106D-4A3C-AAE3-45A17BBE9646}" presName="composite" presStyleCnt="0"/>
      <dgm:spPr/>
    </dgm:pt>
    <dgm:pt modelId="{EF03EE80-E4A7-4E04-85B3-E1A5FBF521A8}" type="pres">
      <dgm:prSet presAssocID="{EAD307B9-106D-4A3C-AAE3-45A17BBE9646}" presName="parTx" presStyleLbl="alignNode1" presStyleIdx="0" presStyleCnt="3">
        <dgm:presLayoutVars>
          <dgm:chMax val="0"/>
          <dgm:chPref val="0"/>
          <dgm:bulletEnabled val="1"/>
        </dgm:presLayoutVars>
      </dgm:prSet>
      <dgm:spPr/>
    </dgm:pt>
    <dgm:pt modelId="{58AA5C43-A732-4384-9898-AE21386CC3EA}" type="pres">
      <dgm:prSet presAssocID="{EAD307B9-106D-4A3C-AAE3-45A17BBE9646}" presName="desTx" presStyleLbl="alignAccFollowNode1" presStyleIdx="0" presStyleCnt="3">
        <dgm:presLayoutVars>
          <dgm:bulletEnabled val="1"/>
        </dgm:presLayoutVars>
      </dgm:prSet>
      <dgm:spPr/>
    </dgm:pt>
    <dgm:pt modelId="{3C78F0DF-092C-4DE2-9374-4968AAB1A1D4}" type="pres">
      <dgm:prSet presAssocID="{51099811-FA3E-4AC0-8589-4920EDBD5F9F}" presName="space" presStyleCnt="0"/>
      <dgm:spPr/>
    </dgm:pt>
    <dgm:pt modelId="{B038C5DC-6104-427B-8058-7C50333FA6AB}" type="pres">
      <dgm:prSet presAssocID="{F6D46D4C-CB9F-452D-B8BA-8AD8230DCE92}" presName="composite" presStyleCnt="0"/>
      <dgm:spPr/>
    </dgm:pt>
    <dgm:pt modelId="{BA3E2A33-0B29-4DD1-9F77-ECDAD9C12006}" type="pres">
      <dgm:prSet presAssocID="{F6D46D4C-CB9F-452D-B8BA-8AD8230DCE92}" presName="parTx" presStyleLbl="alignNode1" presStyleIdx="1" presStyleCnt="3">
        <dgm:presLayoutVars>
          <dgm:chMax val="0"/>
          <dgm:chPref val="0"/>
          <dgm:bulletEnabled val="1"/>
        </dgm:presLayoutVars>
      </dgm:prSet>
      <dgm:spPr/>
    </dgm:pt>
    <dgm:pt modelId="{B13CCB12-AA41-4738-AE34-31FBF225C132}" type="pres">
      <dgm:prSet presAssocID="{F6D46D4C-CB9F-452D-B8BA-8AD8230DCE92}" presName="desTx" presStyleLbl="alignAccFollowNode1" presStyleIdx="1" presStyleCnt="3">
        <dgm:presLayoutVars>
          <dgm:bulletEnabled val="1"/>
        </dgm:presLayoutVars>
      </dgm:prSet>
      <dgm:spPr/>
    </dgm:pt>
    <dgm:pt modelId="{35FD7A4C-86D4-45D9-B201-6F011A40489F}" type="pres">
      <dgm:prSet presAssocID="{0FA870E9-0EEF-436B-B13A-050D88819F47}" presName="space" presStyleCnt="0"/>
      <dgm:spPr/>
    </dgm:pt>
    <dgm:pt modelId="{9B15CF08-425C-4362-AE89-F9D19DFA8075}" type="pres">
      <dgm:prSet presAssocID="{516982C9-66AB-459B-89F4-DDBF5F3F8C3D}" presName="composite" presStyleCnt="0"/>
      <dgm:spPr/>
    </dgm:pt>
    <dgm:pt modelId="{039A47A1-80F2-4C44-8E17-755D3DE74147}" type="pres">
      <dgm:prSet presAssocID="{516982C9-66AB-459B-89F4-DDBF5F3F8C3D}" presName="parTx" presStyleLbl="alignNode1" presStyleIdx="2" presStyleCnt="3">
        <dgm:presLayoutVars>
          <dgm:chMax val="0"/>
          <dgm:chPref val="0"/>
          <dgm:bulletEnabled val="1"/>
        </dgm:presLayoutVars>
      </dgm:prSet>
      <dgm:spPr/>
    </dgm:pt>
    <dgm:pt modelId="{06ECD723-3C96-423C-B0CF-E80A7509041B}" type="pres">
      <dgm:prSet presAssocID="{516982C9-66AB-459B-89F4-DDBF5F3F8C3D}" presName="desTx" presStyleLbl="alignAccFollowNode1" presStyleIdx="2" presStyleCnt="3">
        <dgm:presLayoutVars>
          <dgm:bulletEnabled val="1"/>
        </dgm:presLayoutVars>
      </dgm:prSet>
      <dgm:spPr/>
    </dgm:pt>
  </dgm:ptLst>
  <dgm:cxnLst>
    <dgm:cxn modelId="{75C88103-7FD3-4B1E-BC95-9B8E72CA8A5E}" srcId="{EAD307B9-106D-4A3C-AAE3-45A17BBE9646}" destId="{F28716F4-B909-4202-BD4D-22F07AED637E}" srcOrd="2" destOrd="0" parTransId="{7100EAAD-B30B-44DC-B4D1-3DC2972887E2}" sibTransId="{F006CEA0-F32D-427C-9EAC-2BF98F46729E}"/>
    <dgm:cxn modelId="{88814B08-607C-43DE-9605-9215E709257D}" srcId="{F6D46D4C-CB9F-452D-B8BA-8AD8230DCE92}" destId="{EFAC236A-A6C9-489D-BAC0-359289F2F82D}" srcOrd="3" destOrd="0" parTransId="{48956785-DE78-4C31-AE86-0AF18310F373}" sibTransId="{A291D4AF-8B88-4043-92E2-4BDF6D934065}"/>
    <dgm:cxn modelId="{2F9BA609-2C2B-4A18-B541-F613EC63DCCB}" type="presOf" srcId="{7C15CFCC-74FB-4CB8-AC1A-4CDD1D6F2B23}" destId="{B13CCB12-AA41-4738-AE34-31FBF225C132}" srcOrd="0" destOrd="5" presId="urn:microsoft.com/office/officeart/2005/8/layout/hList1"/>
    <dgm:cxn modelId="{E7D9B510-DB3D-405F-BA8F-69E3F24A8B56}" srcId="{F6D46D4C-CB9F-452D-B8BA-8AD8230DCE92}" destId="{82793274-4251-472D-A9F0-8D149A1465F5}" srcOrd="1" destOrd="0" parTransId="{08CA93D8-BF18-4866-8078-57063D6AA55F}" sibTransId="{6DCD5D70-FF57-434C-9DD0-CE09FEDFEE5F}"/>
    <dgm:cxn modelId="{F14D1619-016E-4F2B-9A08-5AEAAA70B49F}" srcId="{516982C9-66AB-459B-89F4-DDBF5F3F8C3D}" destId="{48FC0AEF-CEB0-453C-A17A-D4D9A0EDED96}" srcOrd="1" destOrd="0" parTransId="{624AF324-3D85-416C-B620-487CF734ADFC}" sibTransId="{BA1A79FD-F0B3-4C3E-AFD6-334041393AC1}"/>
    <dgm:cxn modelId="{A8F02723-FB2E-4345-8440-BEBFB384A7FE}" srcId="{516982C9-66AB-459B-89F4-DDBF5F3F8C3D}" destId="{1EE6E9EB-331B-475E-AC34-55B3FD2649B6}" srcOrd="2" destOrd="0" parTransId="{79237090-D5DE-4724-8C33-11326D0391BA}" sibTransId="{EB24EE6E-41C0-46E7-BE29-2387225E32B3}"/>
    <dgm:cxn modelId="{5576F423-E5DF-4983-83DD-91A5A8595D62}" type="presOf" srcId="{8AB15F38-4B16-4B68-85DF-DB1AABA2BD6C}" destId="{B13CCB12-AA41-4738-AE34-31FBF225C132}" srcOrd="0" destOrd="0" presId="urn:microsoft.com/office/officeart/2005/8/layout/hList1"/>
    <dgm:cxn modelId="{B740042D-E1DB-4F68-8957-9F3D62F13974}" srcId="{978470B2-D73A-4C23-8800-F080737073F3}" destId="{F6D46D4C-CB9F-452D-B8BA-8AD8230DCE92}" srcOrd="1" destOrd="0" parTransId="{9991355F-1B46-43E4-B689-6140E81744C8}" sibTransId="{0FA870E9-0EEF-436B-B13A-050D88819F47}"/>
    <dgm:cxn modelId="{28CE0F2D-CFE4-4AEC-9452-738D275CBA8D}" type="presOf" srcId="{82793274-4251-472D-A9F0-8D149A1465F5}" destId="{B13CCB12-AA41-4738-AE34-31FBF225C132}" srcOrd="0" destOrd="1" presId="urn:microsoft.com/office/officeart/2005/8/layout/hList1"/>
    <dgm:cxn modelId="{27556230-6DFC-4AE2-8E96-F2338D10DDAD}" type="presOf" srcId="{5B7B179C-A2D7-4D4F-ADAF-802C675A71F7}" destId="{58AA5C43-A732-4384-9898-AE21386CC3EA}" srcOrd="0" destOrd="0" presId="urn:microsoft.com/office/officeart/2005/8/layout/hList1"/>
    <dgm:cxn modelId="{FAF5FB3A-6897-433A-8FB5-D136A5BA5946}" srcId="{F6D46D4C-CB9F-452D-B8BA-8AD8230DCE92}" destId="{8AB15F38-4B16-4B68-85DF-DB1AABA2BD6C}" srcOrd="0" destOrd="0" parTransId="{B77E2EDC-D2C0-45E3-811D-CA6446BC4E3C}" sibTransId="{4619943E-48AB-44A7-B883-F8DD659D8AFA}"/>
    <dgm:cxn modelId="{DAD2F175-45D2-470A-9B8B-907389BFD3E7}" type="presOf" srcId="{EAD307B9-106D-4A3C-AAE3-45A17BBE9646}" destId="{EF03EE80-E4A7-4E04-85B3-E1A5FBF521A8}" srcOrd="0" destOrd="0" presId="urn:microsoft.com/office/officeart/2005/8/layout/hList1"/>
    <dgm:cxn modelId="{63054877-0D02-45C9-8ED7-1E22C197245E}" type="presOf" srcId="{F28716F4-B909-4202-BD4D-22F07AED637E}" destId="{58AA5C43-A732-4384-9898-AE21386CC3EA}" srcOrd="0" destOrd="2" presId="urn:microsoft.com/office/officeart/2005/8/layout/hList1"/>
    <dgm:cxn modelId="{9708C87D-000A-4A3F-B127-BAA352449217}" type="presOf" srcId="{48FC0AEF-CEB0-453C-A17A-D4D9A0EDED96}" destId="{06ECD723-3C96-423C-B0CF-E80A7509041B}" srcOrd="0" destOrd="1" presId="urn:microsoft.com/office/officeart/2005/8/layout/hList1"/>
    <dgm:cxn modelId="{DDBE0281-1B44-4003-85EB-2B03D9C26539}" type="presOf" srcId="{EFAC236A-A6C9-489D-BAC0-359289F2F82D}" destId="{B13CCB12-AA41-4738-AE34-31FBF225C132}" srcOrd="0" destOrd="3" presId="urn:microsoft.com/office/officeart/2005/8/layout/hList1"/>
    <dgm:cxn modelId="{CFA10585-FF6F-4465-8F4D-87391FAAD7D6}" type="presOf" srcId="{978470B2-D73A-4C23-8800-F080737073F3}" destId="{E9CEDF9B-1689-4883-84B3-FDB0511AD784}" srcOrd="0" destOrd="0" presId="urn:microsoft.com/office/officeart/2005/8/layout/hList1"/>
    <dgm:cxn modelId="{4DBB788B-A5BC-4BF5-A218-1839538DA95A}" type="presOf" srcId="{1EE6E9EB-331B-475E-AC34-55B3FD2649B6}" destId="{06ECD723-3C96-423C-B0CF-E80A7509041B}" srcOrd="0" destOrd="2" presId="urn:microsoft.com/office/officeart/2005/8/layout/hList1"/>
    <dgm:cxn modelId="{229B6892-1D7A-4850-93F5-962B74EA3B2A}" type="presOf" srcId="{516982C9-66AB-459B-89F4-DDBF5F3F8C3D}" destId="{039A47A1-80F2-4C44-8E17-755D3DE74147}" srcOrd="0" destOrd="0" presId="urn:microsoft.com/office/officeart/2005/8/layout/hList1"/>
    <dgm:cxn modelId="{9DA6249C-1CFC-4371-9AEE-3A5A455DB5C3}" srcId="{F6D46D4C-CB9F-452D-B8BA-8AD8230DCE92}" destId="{06E1140D-605E-4BF8-A588-F327C0AFCA36}" srcOrd="2" destOrd="0" parTransId="{9FF42DBE-5DE7-4D3D-988A-71159E62265F}" sibTransId="{2ABF9941-8EF6-4110-AFE7-635069349457}"/>
    <dgm:cxn modelId="{60EF45AB-FAC8-4D50-80FC-E8784A42F4E5}" srcId="{978470B2-D73A-4C23-8800-F080737073F3}" destId="{EAD307B9-106D-4A3C-AAE3-45A17BBE9646}" srcOrd="0" destOrd="0" parTransId="{82AE654A-B4B9-4641-8B76-32D4A006193F}" sibTransId="{51099811-FA3E-4AC0-8589-4920EDBD5F9F}"/>
    <dgm:cxn modelId="{BA4FDDAB-5658-4978-B20A-1456011D14FA}" type="presOf" srcId="{F6D46D4C-CB9F-452D-B8BA-8AD8230DCE92}" destId="{BA3E2A33-0B29-4DD1-9F77-ECDAD9C12006}" srcOrd="0" destOrd="0" presId="urn:microsoft.com/office/officeart/2005/8/layout/hList1"/>
    <dgm:cxn modelId="{E0559DB6-4D68-4D15-9B32-496F9D72C414}" srcId="{F6D46D4C-CB9F-452D-B8BA-8AD8230DCE92}" destId="{7C15CFCC-74FB-4CB8-AC1A-4CDD1D6F2B23}" srcOrd="5" destOrd="0" parTransId="{146BC715-A755-4F75-B09F-7AA45CEC284A}" sibTransId="{5328C1E8-1A06-425A-8E95-18288E8B79E1}"/>
    <dgm:cxn modelId="{19FD05B8-FFDA-42D7-A42C-FE0C04C7F8B7}" srcId="{EAD307B9-106D-4A3C-AAE3-45A17BBE9646}" destId="{5B7B179C-A2D7-4D4F-ADAF-802C675A71F7}" srcOrd="0" destOrd="0" parTransId="{709021C4-2B16-4E9C-85C1-A850CF100CDD}" sibTransId="{1ED076D9-07A4-4380-BBDF-1EB6707D68BC}"/>
    <dgm:cxn modelId="{117237BC-D591-4731-9A6F-D9F5225B5492}" srcId="{516982C9-66AB-459B-89F4-DDBF5F3F8C3D}" destId="{861DBD90-02ED-4C73-8D26-B1EA635BFF0B}" srcOrd="0" destOrd="0" parTransId="{9FBE3E00-68C3-48C1-B793-8280134CEEC4}" sibTransId="{30C234B7-92D8-4EC1-93E6-61AA8C31BB2F}"/>
    <dgm:cxn modelId="{9F3F66C7-E4D8-4C1B-B969-0C3B45646501}" type="presOf" srcId="{06E1140D-605E-4BF8-A588-F327C0AFCA36}" destId="{B13CCB12-AA41-4738-AE34-31FBF225C132}" srcOrd="0" destOrd="2" presId="urn:microsoft.com/office/officeart/2005/8/layout/hList1"/>
    <dgm:cxn modelId="{43AEE3CB-7ECC-486C-B6DF-E3AF61465B48}" type="presOf" srcId="{8D298380-5D12-42DE-B870-9338876E4C8F}" destId="{B13CCB12-AA41-4738-AE34-31FBF225C132}" srcOrd="0" destOrd="4" presId="urn:microsoft.com/office/officeart/2005/8/layout/hList1"/>
    <dgm:cxn modelId="{DC9CAFD5-27B4-4E85-9878-178BD43C9F1C}" srcId="{EAD307B9-106D-4A3C-AAE3-45A17BBE9646}" destId="{47258FBD-9771-43D5-834C-8ECC90458068}" srcOrd="1" destOrd="0" parTransId="{C1A34530-597A-42C4-9BF9-700F0441B0CB}" sibTransId="{40C0DD67-40C8-4E2B-B93B-32DF265B8EC2}"/>
    <dgm:cxn modelId="{47788ADA-E3BB-4129-B49F-CFAAAA80F8CC}" srcId="{978470B2-D73A-4C23-8800-F080737073F3}" destId="{516982C9-66AB-459B-89F4-DDBF5F3F8C3D}" srcOrd="2" destOrd="0" parTransId="{8C1D26A9-2B6A-4E61-A472-681E1BA5271B}" sibTransId="{5B6BB529-FFB0-4824-96B7-5D28473792BA}"/>
    <dgm:cxn modelId="{ACD100F3-FD82-468C-B1AC-20970A756DB0}" type="presOf" srcId="{861DBD90-02ED-4C73-8D26-B1EA635BFF0B}" destId="{06ECD723-3C96-423C-B0CF-E80A7509041B}" srcOrd="0" destOrd="0" presId="urn:microsoft.com/office/officeart/2005/8/layout/hList1"/>
    <dgm:cxn modelId="{1401A4F6-3009-48E6-9950-2316C9AF78C5}" type="presOf" srcId="{47258FBD-9771-43D5-834C-8ECC90458068}" destId="{58AA5C43-A732-4384-9898-AE21386CC3EA}" srcOrd="0" destOrd="1" presId="urn:microsoft.com/office/officeart/2005/8/layout/hList1"/>
    <dgm:cxn modelId="{206F84FD-1E04-460E-99BF-30A21F3288E5}" srcId="{F6D46D4C-CB9F-452D-B8BA-8AD8230DCE92}" destId="{8D298380-5D12-42DE-B870-9338876E4C8F}" srcOrd="4" destOrd="0" parTransId="{F02DBAD5-6AA6-4419-A2F8-8AAC6FD68001}" sibTransId="{D3D2867C-A463-4DB4-877F-724B7D7FEE66}"/>
    <dgm:cxn modelId="{A789D300-112A-419A-AF2C-D3AF0843CF3C}" type="presParOf" srcId="{E9CEDF9B-1689-4883-84B3-FDB0511AD784}" destId="{01242F78-4641-4008-8380-5513826E88BA}" srcOrd="0" destOrd="0" presId="urn:microsoft.com/office/officeart/2005/8/layout/hList1"/>
    <dgm:cxn modelId="{A6DDA5B5-F911-4DD7-9FD7-47247A26F9BA}" type="presParOf" srcId="{01242F78-4641-4008-8380-5513826E88BA}" destId="{EF03EE80-E4A7-4E04-85B3-E1A5FBF521A8}" srcOrd="0" destOrd="0" presId="urn:microsoft.com/office/officeart/2005/8/layout/hList1"/>
    <dgm:cxn modelId="{0C90FF93-D1DA-4D50-8EA6-3C1FE09497CB}" type="presParOf" srcId="{01242F78-4641-4008-8380-5513826E88BA}" destId="{58AA5C43-A732-4384-9898-AE21386CC3EA}" srcOrd="1" destOrd="0" presId="urn:microsoft.com/office/officeart/2005/8/layout/hList1"/>
    <dgm:cxn modelId="{B212DDDC-F0CC-4792-8FC2-1D9A5D2EB18C}" type="presParOf" srcId="{E9CEDF9B-1689-4883-84B3-FDB0511AD784}" destId="{3C78F0DF-092C-4DE2-9374-4968AAB1A1D4}" srcOrd="1" destOrd="0" presId="urn:microsoft.com/office/officeart/2005/8/layout/hList1"/>
    <dgm:cxn modelId="{15956C7A-D15C-4427-AFFC-63938EAD692E}" type="presParOf" srcId="{E9CEDF9B-1689-4883-84B3-FDB0511AD784}" destId="{B038C5DC-6104-427B-8058-7C50333FA6AB}" srcOrd="2" destOrd="0" presId="urn:microsoft.com/office/officeart/2005/8/layout/hList1"/>
    <dgm:cxn modelId="{D00C9F49-3EB3-41C0-830B-31386DCF17DD}" type="presParOf" srcId="{B038C5DC-6104-427B-8058-7C50333FA6AB}" destId="{BA3E2A33-0B29-4DD1-9F77-ECDAD9C12006}" srcOrd="0" destOrd="0" presId="urn:microsoft.com/office/officeart/2005/8/layout/hList1"/>
    <dgm:cxn modelId="{EE0A3678-DD3B-4D08-8F72-F60BB06AFD8F}" type="presParOf" srcId="{B038C5DC-6104-427B-8058-7C50333FA6AB}" destId="{B13CCB12-AA41-4738-AE34-31FBF225C132}" srcOrd="1" destOrd="0" presId="urn:microsoft.com/office/officeart/2005/8/layout/hList1"/>
    <dgm:cxn modelId="{908AEE69-9151-48D7-9F3C-056CCAE826CB}" type="presParOf" srcId="{E9CEDF9B-1689-4883-84B3-FDB0511AD784}" destId="{35FD7A4C-86D4-45D9-B201-6F011A40489F}" srcOrd="3" destOrd="0" presId="urn:microsoft.com/office/officeart/2005/8/layout/hList1"/>
    <dgm:cxn modelId="{88767CA5-F585-47A8-8738-2F23B0E4A304}" type="presParOf" srcId="{E9CEDF9B-1689-4883-84B3-FDB0511AD784}" destId="{9B15CF08-425C-4362-AE89-F9D19DFA8075}" srcOrd="4" destOrd="0" presId="urn:microsoft.com/office/officeart/2005/8/layout/hList1"/>
    <dgm:cxn modelId="{3F55DF6E-03F1-465E-842A-71D47E9D249C}" type="presParOf" srcId="{9B15CF08-425C-4362-AE89-F9D19DFA8075}" destId="{039A47A1-80F2-4C44-8E17-755D3DE74147}" srcOrd="0" destOrd="0" presId="urn:microsoft.com/office/officeart/2005/8/layout/hList1"/>
    <dgm:cxn modelId="{073F949C-8F7E-4BAE-836C-DFCE268FDE12}" type="presParOf" srcId="{9B15CF08-425C-4362-AE89-F9D19DFA8075}" destId="{06ECD723-3C96-423C-B0CF-E80A7509041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03EE80-E4A7-4E04-85B3-E1A5FBF521A8}">
      <dsp:nvSpPr>
        <dsp:cNvPr id="0" name=""/>
        <dsp:cNvSpPr/>
      </dsp:nvSpPr>
      <dsp:spPr>
        <a:xfrm>
          <a:off x="2571" y="43103"/>
          <a:ext cx="2507456" cy="530488"/>
        </a:xfrm>
        <a:prstGeom prst="rect">
          <a:avLst/>
        </a:prstGeom>
        <a:solidFill>
          <a:srgbClr val="CC0000"/>
        </a:solidFill>
        <a:ln w="25400" cap="flat" cmpd="sng" algn="ctr">
          <a:solidFill>
            <a:srgbClr val="CC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t>Priority 1</a:t>
          </a:r>
        </a:p>
      </dsp:txBody>
      <dsp:txXfrm>
        <a:off x="2571" y="43103"/>
        <a:ext cx="2507456" cy="530488"/>
      </dsp:txXfrm>
    </dsp:sp>
    <dsp:sp modelId="{58AA5C43-A732-4384-9898-AE21386CC3EA}">
      <dsp:nvSpPr>
        <dsp:cNvPr id="0" name=""/>
        <dsp:cNvSpPr/>
      </dsp:nvSpPr>
      <dsp:spPr>
        <a:xfrm>
          <a:off x="2571" y="573591"/>
          <a:ext cx="2507456" cy="265990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i="1" kern="1200" dirty="0"/>
            <a:t>Acinetobacter </a:t>
          </a:r>
          <a:r>
            <a:rPr lang="en-US" sz="1200" i="1" kern="1200" dirty="0" err="1"/>
            <a:t>baumannii</a:t>
          </a:r>
          <a:r>
            <a:rPr lang="en-US" sz="1200" kern="1200" dirty="0"/>
            <a:t>, carbapenem-resistant</a:t>
          </a:r>
        </a:p>
        <a:p>
          <a:pPr marL="114300" lvl="1" indent="-114300" algn="l" defTabSz="533400">
            <a:lnSpc>
              <a:spcPct val="90000"/>
            </a:lnSpc>
            <a:spcBef>
              <a:spcPct val="0"/>
            </a:spcBef>
            <a:spcAft>
              <a:spcPct val="15000"/>
            </a:spcAft>
            <a:buChar char="•"/>
          </a:pPr>
          <a:r>
            <a:rPr lang="en-US" sz="1200" i="1" kern="1200" dirty="0"/>
            <a:t>Pseudomonas aeruginosa</a:t>
          </a:r>
          <a:r>
            <a:rPr lang="en-US" sz="1200" kern="1200" dirty="0"/>
            <a:t>, carbapenem-resistant</a:t>
          </a:r>
        </a:p>
        <a:p>
          <a:pPr marL="114300" lvl="1" indent="-114300" algn="l" defTabSz="533400">
            <a:lnSpc>
              <a:spcPct val="90000"/>
            </a:lnSpc>
            <a:spcBef>
              <a:spcPct val="0"/>
            </a:spcBef>
            <a:spcAft>
              <a:spcPct val="15000"/>
            </a:spcAft>
            <a:buChar char="•"/>
          </a:pPr>
          <a:r>
            <a:rPr lang="en-US" sz="1200" i="1" kern="1200" dirty="0"/>
            <a:t>Enterobacteriaceae</a:t>
          </a:r>
          <a:r>
            <a:rPr lang="en-US" sz="1200" kern="1200" dirty="0"/>
            <a:t>, carbapenem-resistant, ESBL-producing</a:t>
          </a:r>
        </a:p>
      </dsp:txBody>
      <dsp:txXfrm>
        <a:off x="2571" y="573591"/>
        <a:ext cx="2507456" cy="2659904"/>
      </dsp:txXfrm>
    </dsp:sp>
    <dsp:sp modelId="{BA3E2A33-0B29-4DD1-9F77-ECDAD9C12006}">
      <dsp:nvSpPr>
        <dsp:cNvPr id="0" name=""/>
        <dsp:cNvSpPr/>
      </dsp:nvSpPr>
      <dsp:spPr>
        <a:xfrm>
          <a:off x="2861071" y="43103"/>
          <a:ext cx="2507456" cy="530488"/>
        </a:xfrm>
        <a:prstGeom prst="rect">
          <a:avLst/>
        </a:prstGeom>
        <a:solidFill>
          <a:srgbClr val="FF6600"/>
        </a:solidFill>
        <a:ln w="25400" cap="flat" cmpd="sng" algn="ctr">
          <a:solidFill>
            <a:srgbClr val="FF66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t>Priority 2</a:t>
          </a:r>
        </a:p>
      </dsp:txBody>
      <dsp:txXfrm>
        <a:off x="2861071" y="43103"/>
        <a:ext cx="2507456" cy="530488"/>
      </dsp:txXfrm>
    </dsp:sp>
    <dsp:sp modelId="{B13CCB12-AA41-4738-AE34-31FBF225C132}">
      <dsp:nvSpPr>
        <dsp:cNvPr id="0" name=""/>
        <dsp:cNvSpPr/>
      </dsp:nvSpPr>
      <dsp:spPr>
        <a:xfrm>
          <a:off x="2861071" y="573591"/>
          <a:ext cx="2507456" cy="265990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i="1" kern="1200" dirty="0"/>
            <a:t>Enterococcus faecium</a:t>
          </a:r>
          <a:r>
            <a:rPr lang="en-US" sz="1200" kern="1200" dirty="0"/>
            <a:t>, vancomycin-resistant</a:t>
          </a:r>
        </a:p>
        <a:p>
          <a:pPr marL="114300" lvl="1" indent="-114300" algn="l" defTabSz="533400">
            <a:lnSpc>
              <a:spcPct val="90000"/>
            </a:lnSpc>
            <a:spcBef>
              <a:spcPct val="0"/>
            </a:spcBef>
            <a:spcAft>
              <a:spcPct val="15000"/>
            </a:spcAft>
            <a:buChar char="•"/>
          </a:pPr>
          <a:r>
            <a:rPr lang="en-US" sz="1200" i="1" kern="1200" dirty="0"/>
            <a:t>Staphylococcus aureus</a:t>
          </a:r>
          <a:r>
            <a:rPr lang="en-US" sz="1200" kern="1200" dirty="0"/>
            <a:t>, methicillin-resistant, vancomycin-intermediate and resistant</a:t>
          </a:r>
        </a:p>
        <a:p>
          <a:pPr marL="114300" lvl="1" indent="-114300" algn="l" defTabSz="533400">
            <a:lnSpc>
              <a:spcPct val="90000"/>
            </a:lnSpc>
            <a:spcBef>
              <a:spcPct val="0"/>
            </a:spcBef>
            <a:spcAft>
              <a:spcPct val="15000"/>
            </a:spcAft>
            <a:buChar char="•"/>
          </a:pPr>
          <a:r>
            <a:rPr lang="en-US" sz="1200" i="1" kern="1200" dirty="0"/>
            <a:t>Helicobacter pylori</a:t>
          </a:r>
          <a:r>
            <a:rPr lang="en-US" sz="1200" kern="1200" dirty="0"/>
            <a:t>, clarithromycin-resistant</a:t>
          </a:r>
        </a:p>
        <a:p>
          <a:pPr marL="114300" lvl="1" indent="-114300" algn="l" defTabSz="533400">
            <a:lnSpc>
              <a:spcPct val="90000"/>
            </a:lnSpc>
            <a:spcBef>
              <a:spcPct val="0"/>
            </a:spcBef>
            <a:spcAft>
              <a:spcPct val="15000"/>
            </a:spcAft>
            <a:buChar char="•"/>
          </a:pPr>
          <a:r>
            <a:rPr lang="en-US" sz="1200" i="1" kern="1200" dirty="0"/>
            <a:t>Campylobacter</a:t>
          </a:r>
          <a:r>
            <a:rPr lang="en-US" sz="1200" kern="1200" dirty="0"/>
            <a:t> spp., fluoroquinolone-resistant</a:t>
          </a:r>
        </a:p>
        <a:p>
          <a:pPr marL="114300" lvl="1" indent="-114300" algn="l" defTabSz="533400">
            <a:lnSpc>
              <a:spcPct val="90000"/>
            </a:lnSpc>
            <a:spcBef>
              <a:spcPct val="0"/>
            </a:spcBef>
            <a:spcAft>
              <a:spcPct val="15000"/>
            </a:spcAft>
            <a:buChar char="•"/>
          </a:pPr>
          <a:r>
            <a:rPr lang="en-US" sz="1200" i="1" kern="1200" dirty="0"/>
            <a:t>Salmonellae</a:t>
          </a:r>
          <a:r>
            <a:rPr lang="en-US" sz="1200" kern="1200" dirty="0"/>
            <a:t>, fluoroquinolone-resistant</a:t>
          </a:r>
        </a:p>
        <a:p>
          <a:pPr marL="114300" lvl="1" indent="-114300" algn="l" defTabSz="533400">
            <a:lnSpc>
              <a:spcPct val="90000"/>
            </a:lnSpc>
            <a:spcBef>
              <a:spcPct val="0"/>
            </a:spcBef>
            <a:spcAft>
              <a:spcPct val="15000"/>
            </a:spcAft>
            <a:buChar char="•"/>
          </a:pPr>
          <a:r>
            <a:rPr lang="en-US" sz="1200" i="1" kern="1200" dirty="0"/>
            <a:t>Neisseria gonorrhoeae</a:t>
          </a:r>
          <a:r>
            <a:rPr lang="en-US" sz="1200" kern="1200" dirty="0"/>
            <a:t>, cephalosporin-resistant, fluoroquinolone-resistant</a:t>
          </a:r>
        </a:p>
      </dsp:txBody>
      <dsp:txXfrm>
        <a:off x="2861071" y="573591"/>
        <a:ext cx="2507456" cy="2659904"/>
      </dsp:txXfrm>
    </dsp:sp>
    <dsp:sp modelId="{039A47A1-80F2-4C44-8E17-755D3DE74147}">
      <dsp:nvSpPr>
        <dsp:cNvPr id="0" name=""/>
        <dsp:cNvSpPr/>
      </dsp:nvSpPr>
      <dsp:spPr>
        <a:xfrm>
          <a:off x="5719571" y="43103"/>
          <a:ext cx="2507456" cy="530488"/>
        </a:xfrm>
        <a:prstGeom prst="rect">
          <a:avLst/>
        </a:prstGeom>
        <a:solidFill>
          <a:srgbClr val="FFC000"/>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t>Priority 3</a:t>
          </a:r>
        </a:p>
      </dsp:txBody>
      <dsp:txXfrm>
        <a:off x="5719571" y="43103"/>
        <a:ext cx="2507456" cy="530488"/>
      </dsp:txXfrm>
    </dsp:sp>
    <dsp:sp modelId="{06ECD723-3C96-423C-B0CF-E80A7509041B}">
      <dsp:nvSpPr>
        <dsp:cNvPr id="0" name=""/>
        <dsp:cNvSpPr/>
      </dsp:nvSpPr>
      <dsp:spPr>
        <a:xfrm>
          <a:off x="5719571" y="573591"/>
          <a:ext cx="2507456" cy="265990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i="1" kern="1200" dirty="0"/>
            <a:t>Streptococcus pneumoniae</a:t>
          </a:r>
          <a:r>
            <a:rPr lang="en-US" sz="1200" kern="1200" dirty="0"/>
            <a:t>, penicillin-non-susceptible</a:t>
          </a:r>
        </a:p>
        <a:p>
          <a:pPr marL="114300" lvl="1" indent="-114300" algn="l" defTabSz="533400">
            <a:lnSpc>
              <a:spcPct val="90000"/>
            </a:lnSpc>
            <a:spcBef>
              <a:spcPct val="0"/>
            </a:spcBef>
            <a:spcAft>
              <a:spcPct val="15000"/>
            </a:spcAft>
            <a:buChar char="•"/>
          </a:pPr>
          <a:r>
            <a:rPr lang="en-US" sz="1200" i="1" kern="1200"/>
            <a:t>Haemophilus influenzae</a:t>
          </a:r>
          <a:r>
            <a:rPr lang="en-US" sz="1200" kern="1200"/>
            <a:t>, ampicillin-resistant</a:t>
          </a:r>
        </a:p>
        <a:p>
          <a:pPr marL="114300" lvl="1" indent="-114300" algn="l" defTabSz="533400">
            <a:lnSpc>
              <a:spcPct val="90000"/>
            </a:lnSpc>
            <a:spcBef>
              <a:spcPct val="0"/>
            </a:spcBef>
            <a:spcAft>
              <a:spcPct val="15000"/>
            </a:spcAft>
            <a:buChar char="•"/>
          </a:pPr>
          <a:r>
            <a:rPr lang="en-US" sz="1200" i="1" kern="1200"/>
            <a:t>Shigella</a:t>
          </a:r>
          <a:r>
            <a:rPr lang="en-US" sz="1200" kern="1200"/>
            <a:t> spp., fluoroquinolone-resistant</a:t>
          </a:r>
        </a:p>
      </dsp:txBody>
      <dsp:txXfrm>
        <a:off x="5719571" y="573591"/>
        <a:ext cx="2507456" cy="2659904"/>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0B2A82F-B8DA-9142-87DF-1645EA74DDF9}" type="datetimeFigureOut">
              <a:rPr lang="en-US" smtClean="0"/>
              <a:pPr/>
              <a:t>7/26/2018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12DA854-E81A-1D4E-ACF3-8BCB05F6CF51}" type="slidenum">
              <a:rPr lang="en-US" smtClean="0"/>
              <a:pPr/>
              <a:t>‹#›</a:t>
            </a:fld>
            <a:endParaRPr lang="en-US"/>
          </a:p>
        </p:txBody>
      </p:sp>
    </p:spTree>
    <p:extLst>
      <p:ext uri="{BB962C8B-B14F-4D97-AF65-F5344CB8AC3E}">
        <p14:creationId xmlns:p14="http://schemas.microsoft.com/office/powerpoint/2010/main" val="23616656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BA41CC-DA3B-4461-A204-0A26EEA9B789}" type="datetimeFigureOut">
              <a:rPr lang="en-US" smtClean="0"/>
              <a:pPr/>
              <a:t>7/26/2018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97058C-B34C-45CE-9E09-4B2E1A85CF17}" type="slidenum">
              <a:rPr lang="en-US" smtClean="0"/>
              <a:pPr/>
              <a:t>‹#›</a:t>
            </a:fld>
            <a:endParaRPr lang="en-US"/>
          </a:p>
        </p:txBody>
      </p:sp>
    </p:spTree>
    <p:extLst>
      <p:ext uri="{BB962C8B-B14F-4D97-AF65-F5344CB8AC3E}">
        <p14:creationId xmlns:p14="http://schemas.microsoft.com/office/powerpoint/2010/main" val="726925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arstechnica.com/author/beth/"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arstechnica.com/science/2018/03/scary-superbug-can-sneakily-dodge-last-resort-drug-and-we-dont-know-how/"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97058C-B34C-45CE-9E09-4B2E1A85CF17}" type="slidenum">
              <a:rPr lang="en-US" smtClean="0"/>
              <a:pPr/>
              <a:t>1</a:t>
            </a:fld>
            <a:endParaRPr lang="en-US"/>
          </a:p>
        </p:txBody>
      </p:sp>
    </p:spTree>
    <p:extLst>
      <p:ext uri="{BB962C8B-B14F-4D97-AF65-F5344CB8AC3E}">
        <p14:creationId xmlns:p14="http://schemas.microsoft.com/office/powerpoint/2010/main" val="1942151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1297058C-B34C-45CE-9E09-4B2E1A85CF17}" type="slidenum">
              <a:rPr lang="en-US" smtClean="0"/>
              <a:pPr/>
              <a:t>19</a:t>
            </a:fld>
            <a:endParaRPr lang="en-US"/>
          </a:p>
        </p:txBody>
      </p:sp>
    </p:spTree>
    <p:extLst>
      <p:ext uri="{BB962C8B-B14F-4D97-AF65-F5344CB8AC3E}">
        <p14:creationId xmlns:p14="http://schemas.microsoft.com/office/powerpoint/2010/main" val="421715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97058C-B34C-45CE-9E09-4B2E1A85CF17}" type="slidenum">
              <a:rPr lang="en-US" smtClean="0"/>
              <a:pPr/>
              <a:t>20</a:t>
            </a:fld>
            <a:endParaRPr lang="en-US"/>
          </a:p>
        </p:txBody>
      </p:sp>
    </p:spTree>
    <p:extLst>
      <p:ext uri="{BB962C8B-B14F-4D97-AF65-F5344CB8AC3E}">
        <p14:creationId xmlns:p14="http://schemas.microsoft.com/office/powerpoint/2010/main" val="2197450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97058C-B34C-45CE-9E09-4B2E1A85CF17}" type="slidenum">
              <a:rPr lang="en-US" smtClean="0"/>
              <a:pPr/>
              <a:t>21</a:t>
            </a:fld>
            <a:endParaRPr lang="en-US"/>
          </a:p>
        </p:txBody>
      </p:sp>
    </p:spTree>
    <p:extLst>
      <p:ext uri="{BB962C8B-B14F-4D97-AF65-F5344CB8AC3E}">
        <p14:creationId xmlns:p14="http://schemas.microsoft.com/office/powerpoint/2010/main" val="2199997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 we have waning vaccination </a:t>
            </a:r>
            <a:r>
              <a:rPr lang="en-US" dirty="0" err="1">
                <a:cs typeface="Calibri"/>
              </a:rPr>
              <a:t>adherance</a:t>
            </a:r>
            <a:r>
              <a:rPr lang="en-US" dirty="0">
                <a:cs typeface="Calibri"/>
              </a:rPr>
              <a:t> being one contributable factor, what about things like environmental climate change? </a:t>
            </a:r>
            <a:endParaRPr lang="en-US" dirty="0"/>
          </a:p>
        </p:txBody>
      </p:sp>
      <p:sp>
        <p:nvSpPr>
          <p:cNvPr id="4" name="Slide Number Placeholder 3"/>
          <p:cNvSpPr>
            <a:spLocks noGrp="1"/>
          </p:cNvSpPr>
          <p:nvPr>
            <p:ph type="sldNum" sz="quarter" idx="10"/>
          </p:nvPr>
        </p:nvSpPr>
        <p:spPr/>
        <p:txBody>
          <a:bodyPr/>
          <a:lstStyle/>
          <a:p>
            <a:fld id="{1297058C-B34C-45CE-9E09-4B2E1A85CF17}" type="slidenum">
              <a:rPr lang="en-US" smtClean="0"/>
              <a:pPr/>
              <a:t>22</a:t>
            </a:fld>
            <a:endParaRPr lang="en-US"/>
          </a:p>
        </p:txBody>
      </p:sp>
    </p:spTree>
    <p:extLst>
      <p:ext uri="{BB962C8B-B14F-4D97-AF65-F5344CB8AC3E}">
        <p14:creationId xmlns:p14="http://schemas.microsoft.com/office/powerpoint/2010/main" val="2738563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1297058C-B34C-45CE-9E09-4B2E1A85CF17}" type="slidenum">
              <a:rPr lang="en-US" smtClean="0"/>
              <a:pPr/>
              <a:t>25</a:t>
            </a:fld>
            <a:endParaRPr lang="en-US" dirty="0"/>
          </a:p>
        </p:txBody>
      </p:sp>
    </p:spTree>
    <p:extLst>
      <p:ext uri="{BB962C8B-B14F-4D97-AF65-F5344CB8AC3E}">
        <p14:creationId xmlns:p14="http://schemas.microsoft.com/office/powerpoint/2010/main" val="1869726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1297058C-B34C-45CE-9E09-4B2E1A85CF17}" type="slidenum">
              <a:rPr lang="en-US" smtClean="0"/>
              <a:pPr/>
              <a:t>26</a:t>
            </a:fld>
            <a:endParaRPr lang="en-US"/>
          </a:p>
        </p:txBody>
      </p:sp>
    </p:spTree>
    <p:extLst>
      <p:ext uri="{BB962C8B-B14F-4D97-AF65-F5344CB8AC3E}">
        <p14:creationId xmlns:p14="http://schemas.microsoft.com/office/powerpoint/2010/main" val="3469812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Deadly superbug just got scarier—it can mysteriously thwart last-resort drug</a:t>
            </a:r>
          </a:p>
          <a:p>
            <a:r>
              <a:rPr lang="en-US" dirty="0"/>
              <a:t>It's the first time researchers have seen colistin-</a:t>
            </a:r>
            <a:r>
              <a:rPr lang="en-US" dirty="0" err="1"/>
              <a:t>heteroresistant</a:t>
            </a:r>
            <a:r>
              <a:rPr lang="en-US" dirty="0"/>
              <a:t> germs in the US.</a:t>
            </a:r>
            <a:endParaRPr lang="en-US" dirty="0">
              <a:cs typeface="Calibri"/>
            </a:endParaRPr>
          </a:p>
          <a:p>
            <a:r>
              <a:rPr lang="en-US" b="1" cap="all" dirty="0">
                <a:hlinkClick r:id="rId3"/>
              </a:rPr>
              <a:t>BETH MOLE</a:t>
            </a:r>
            <a:r>
              <a:rPr lang="en-US" b="1" cap="all" dirty="0"/>
              <a:t> - 3/9/2018, 9:51 AM</a:t>
            </a:r>
            <a:endParaRPr lang="en-US" dirty="0"/>
          </a:p>
          <a:p>
            <a:r>
              <a:rPr lang="en-US" cap="all" dirty="0">
                <a:hlinkClick r:id="rId4"/>
              </a:rPr>
              <a:t>https://arstechnica.com/science/2018/03/scary-superbug-can-sneakily-dodge-last-resort-drug-and-we-dont-know-how/</a:t>
            </a:r>
            <a:endParaRPr lang="en-US" dirty="0">
              <a:hlinkClick r:id="rId4"/>
            </a:endParaRPr>
          </a:p>
          <a:p>
            <a:endParaRPr lang="en-US" cap="all"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1297058C-B34C-45CE-9E09-4B2E1A85CF17}" type="slidenum">
              <a:rPr lang="en-US" smtClean="0"/>
              <a:pPr/>
              <a:t>27</a:t>
            </a:fld>
            <a:endParaRPr lang="en-US"/>
          </a:p>
        </p:txBody>
      </p:sp>
    </p:spTree>
    <p:extLst>
      <p:ext uri="{BB962C8B-B14F-4D97-AF65-F5344CB8AC3E}">
        <p14:creationId xmlns:p14="http://schemas.microsoft.com/office/powerpoint/2010/main" val="469286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1297058C-B34C-45CE-9E09-4B2E1A85CF17}" type="slidenum">
              <a:rPr lang="en-US" smtClean="0"/>
              <a:pPr/>
              <a:t>28</a:t>
            </a:fld>
            <a:endParaRPr lang="en-US"/>
          </a:p>
        </p:txBody>
      </p:sp>
    </p:spTree>
    <p:extLst>
      <p:ext uri="{BB962C8B-B14F-4D97-AF65-F5344CB8AC3E}">
        <p14:creationId xmlns:p14="http://schemas.microsoft.com/office/powerpoint/2010/main" val="4254452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97058C-B34C-45CE-9E09-4B2E1A85CF17}" type="slidenum">
              <a:rPr lang="en-US" smtClean="0"/>
              <a:pPr/>
              <a:t>29</a:t>
            </a:fld>
            <a:endParaRPr lang="en-US" dirty="0"/>
          </a:p>
        </p:txBody>
      </p:sp>
    </p:spTree>
    <p:extLst>
      <p:ext uri="{BB962C8B-B14F-4D97-AF65-F5344CB8AC3E}">
        <p14:creationId xmlns:p14="http://schemas.microsoft.com/office/powerpoint/2010/main" val="948397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 to the first bullet: </a:t>
            </a:r>
            <a:r>
              <a:rPr lang="en-US" dirty="0"/>
              <a:t>Combined socioeconomic factors, geography, individual health histories and institutional bioburdens converge to make this a complex and daunting task at the best of times however, new tools are evolving for Infection Teams. </a:t>
            </a:r>
          </a:p>
          <a:p>
            <a:endParaRPr lang="en-US" b="1" dirty="0"/>
          </a:p>
          <a:p>
            <a:r>
              <a:rPr lang="en-US" b="1" dirty="0"/>
              <a:t>Talking point to the second bullet: </a:t>
            </a:r>
            <a:r>
              <a:rPr lang="en-US" dirty="0"/>
              <a:t>Infection teams using an electronic surveillance system benefit by identifying unusual or important pathogens in real time. Customized alerting provides teams with immediate notification of pathogens of interest or as soon as laboratory results are available. Geospatial mapping of locations enhances outbreak management and line tracing of patients, staff and equipment quickly compared to many hours or days of manual investigation.</a:t>
            </a:r>
          </a:p>
          <a:p>
            <a:endParaRPr lang="en-US" dirty="0"/>
          </a:p>
        </p:txBody>
      </p:sp>
      <p:sp>
        <p:nvSpPr>
          <p:cNvPr id="4" name="Slide Number Placeholder 3"/>
          <p:cNvSpPr>
            <a:spLocks noGrp="1"/>
          </p:cNvSpPr>
          <p:nvPr>
            <p:ph type="sldNum" sz="quarter" idx="10"/>
          </p:nvPr>
        </p:nvSpPr>
        <p:spPr/>
        <p:txBody>
          <a:bodyPr/>
          <a:lstStyle/>
          <a:p>
            <a:fld id="{1297058C-B34C-45CE-9E09-4B2E1A85CF17}" type="slidenum">
              <a:rPr lang="en-US" smtClean="0"/>
              <a:pPr/>
              <a:t>32</a:t>
            </a:fld>
            <a:endParaRPr lang="en-US"/>
          </a:p>
        </p:txBody>
      </p:sp>
    </p:spTree>
    <p:extLst>
      <p:ext uri="{BB962C8B-B14F-4D97-AF65-F5344CB8AC3E}">
        <p14:creationId xmlns:p14="http://schemas.microsoft.com/office/powerpoint/2010/main" val="503825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97058C-B34C-45CE-9E09-4B2E1A85CF17}" type="slidenum">
              <a:rPr lang="en-US" smtClean="0"/>
              <a:pPr/>
              <a:t>5</a:t>
            </a:fld>
            <a:endParaRPr lang="en-US"/>
          </a:p>
        </p:txBody>
      </p:sp>
    </p:spTree>
    <p:extLst>
      <p:ext uri="{BB962C8B-B14F-4D97-AF65-F5344CB8AC3E}">
        <p14:creationId xmlns:p14="http://schemas.microsoft.com/office/powerpoint/2010/main" val="1925974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 to first bullet: </a:t>
            </a:r>
            <a:r>
              <a:rPr lang="en-US" dirty="0"/>
              <a:t>Data such as patient identification, admission and discharge dates, types of specimen, culture results, location of collection, location of patient, admitting diagnosis and antibiotic orders, are just a few pieces which need to be analyzed, interpreted and confirmed. </a:t>
            </a:r>
          </a:p>
          <a:p>
            <a:endParaRPr lang="en-US" b="1" dirty="0"/>
          </a:p>
          <a:p>
            <a:r>
              <a:rPr lang="en-US" b="1" dirty="0"/>
              <a:t>Talking points for second bullet: </a:t>
            </a:r>
            <a:r>
              <a:rPr lang="en-US" dirty="0"/>
              <a:t>Which is what we are doing with RL6:Infection </a:t>
            </a:r>
          </a:p>
        </p:txBody>
      </p:sp>
      <p:sp>
        <p:nvSpPr>
          <p:cNvPr id="4" name="Slide Number Placeholder 3"/>
          <p:cNvSpPr>
            <a:spLocks noGrp="1"/>
          </p:cNvSpPr>
          <p:nvPr>
            <p:ph type="sldNum" sz="quarter" idx="10"/>
          </p:nvPr>
        </p:nvSpPr>
        <p:spPr/>
        <p:txBody>
          <a:bodyPr/>
          <a:lstStyle/>
          <a:p>
            <a:fld id="{1297058C-B34C-45CE-9E09-4B2E1A85CF17}" type="slidenum">
              <a:rPr lang="en-US" smtClean="0"/>
              <a:pPr/>
              <a:t>33</a:t>
            </a:fld>
            <a:endParaRPr lang="en-US"/>
          </a:p>
        </p:txBody>
      </p:sp>
    </p:spTree>
    <p:extLst>
      <p:ext uri="{BB962C8B-B14F-4D97-AF65-F5344CB8AC3E}">
        <p14:creationId xmlns:p14="http://schemas.microsoft.com/office/powerpoint/2010/main" val="2697944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trends are evolving and changing the landscape that infection control teams have to practice in. Whether there are new diseases that are present within a community or identifying imminent outbreaks, it is critical that teams are responsive. </a:t>
            </a:r>
          </a:p>
          <a:p>
            <a:endParaRPr lang="en-US">
              <a:cs typeface="Calibri"/>
            </a:endParaRPr>
          </a:p>
          <a:p>
            <a:r>
              <a:rPr lang="en-US"/>
              <a:t>Through the partnerships with our clients,</a:t>
            </a:r>
            <a:r>
              <a:rPr lang="en-US">
                <a:cs typeface="Calibri"/>
              </a:rPr>
              <a:t> we aim to support infection control teams  infection surveillance software</a:t>
            </a:r>
          </a:p>
        </p:txBody>
      </p:sp>
      <p:sp>
        <p:nvSpPr>
          <p:cNvPr id="4" name="Slide Number Placeholder 3"/>
          <p:cNvSpPr>
            <a:spLocks noGrp="1"/>
          </p:cNvSpPr>
          <p:nvPr>
            <p:ph type="sldNum" sz="quarter" idx="10"/>
          </p:nvPr>
        </p:nvSpPr>
        <p:spPr/>
        <p:txBody>
          <a:bodyPr/>
          <a:lstStyle/>
          <a:p>
            <a:fld id="{1297058C-B34C-45CE-9E09-4B2E1A85CF17}" type="slidenum">
              <a:rPr lang="en-US" smtClean="0"/>
              <a:pPr/>
              <a:t>34</a:t>
            </a:fld>
            <a:endParaRPr lang="en-US"/>
          </a:p>
        </p:txBody>
      </p:sp>
    </p:spTree>
    <p:extLst>
      <p:ext uri="{BB962C8B-B14F-4D97-AF65-F5344CB8AC3E}">
        <p14:creationId xmlns:p14="http://schemas.microsoft.com/office/powerpoint/2010/main" val="369159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this webinar, will be discussing 5 trends in healthcare which are impacting Infection Prevention Teams</a:t>
            </a:r>
          </a:p>
          <a:p>
            <a:r>
              <a:rPr lang="en-US" dirty="0">
                <a:cs typeface="Calibri"/>
              </a:rPr>
              <a:t>Consumers expecting care in a more friendly environments</a:t>
            </a:r>
          </a:p>
          <a:p>
            <a:r>
              <a:rPr lang="en-US" dirty="0">
                <a:cs typeface="Calibri"/>
              </a:rPr>
              <a:t>Providing hospital care in non- hospital environments</a:t>
            </a:r>
          </a:p>
          <a:p>
            <a:r>
              <a:rPr lang="en-US" dirty="0">
                <a:cs typeface="Calibri"/>
              </a:rPr>
              <a:t>Resurgence of old pathogens</a:t>
            </a:r>
          </a:p>
          <a:p>
            <a:r>
              <a:rPr lang="en-US" dirty="0">
                <a:cs typeface="Calibri"/>
              </a:rPr>
              <a:t>Evolving and ever changing antibiotic resistance</a:t>
            </a:r>
          </a:p>
          <a:p>
            <a:r>
              <a:rPr lang="en-US" dirty="0">
                <a:cs typeface="Calibri"/>
              </a:rPr>
              <a:t>Meaningful Data Analytics and Care</a:t>
            </a:r>
          </a:p>
          <a:p>
            <a:endParaRPr lang="en-US" dirty="0">
              <a:cs typeface="Calibri"/>
            </a:endParaRPr>
          </a:p>
        </p:txBody>
      </p:sp>
      <p:sp>
        <p:nvSpPr>
          <p:cNvPr id="4" name="Slide Number Placeholder 3"/>
          <p:cNvSpPr>
            <a:spLocks noGrp="1"/>
          </p:cNvSpPr>
          <p:nvPr>
            <p:ph type="sldNum" sz="quarter" idx="10"/>
          </p:nvPr>
        </p:nvSpPr>
        <p:spPr/>
        <p:txBody>
          <a:bodyPr/>
          <a:lstStyle/>
          <a:p>
            <a:fld id="{1297058C-B34C-45CE-9E09-4B2E1A85CF17}" type="slidenum">
              <a:rPr lang="en-US" smtClean="0"/>
              <a:pPr/>
              <a:t>9</a:t>
            </a:fld>
            <a:endParaRPr lang="en-US"/>
          </a:p>
        </p:txBody>
      </p:sp>
    </p:spTree>
    <p:extLst>
      <p:ext uri="{BB962C8B-B14F-4D97-AF65-F5344CB8AC3E}">
        <p14:creationId xmlns:p14="http://schemas.microsoft.com/office/powerpoint/2010/main" val="650387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 let's talk about............</a:t>
            </a:r>
          </a:p>
        </p:txBody>
      </p:sp>
      <p:sp>
        <p:nvSpPr>
          <p:cNvPr id="4" name="Slide Number Placeholder 3"/>
          <p:cNvSpPr>
            <a:spLocks noGrp="1"/>
          </p:cNvSpPr>
          <p:nvPr>
            <p:ph type="sldNum" sz="quarter" idx="10"/>
          </p:nvPr>
        </p:nvSpPr>
        <p:spPr/>
        <p:txBody>
          <a:bodyPr/>
          <a:lstStyle/>
          <a:p>
            <a:fld id="{1297058C-B34C-45CE-9E09-4B2E1A85CF17}" type="slidenum">
              <a:rPr lang="en-US" smtClean="0"/>
              <a:pPr/>
              <a:t>10</a:t>
            </a:fld>
            <a:endParaRPr lang="en-US"/>
          </a:p>
        </p:txBody>
      </p:sp>
    </p:spTree>
    <p:extLst>
      <p:ext uri="{BB962C8B-B14F-4D97-AF65-F5344CB8AC3E}">
        <p14:creationId xmlns:p14="http://schemas.microsoft.com/office/powerpoint/2010/main" val="576576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Care environments are evolving to be more "Patient Centric" from the patients perspective.</a:t>
            </a:r>
          </a:p>
        </p:txBody>
      </p:sp>
      <p:sp>
        <p:nvSpPr>
          <p:cNvPr id="4" name="Slide Number Placeholder 3"/>
          <p:cNvSpPr>
            <a:spLocks noGrp="1"/>
          </p:cNvSpPr>
          <p:nvPr>
            <p:ph type="sldNum" sz="quarter" idx="10"/>
          </p:nvPr>
        </p:nvSpPr>
        <p:spPr/>
        <p:txBody>
          <a:bodyPr/>
          <a:lstStyle/>
          <a:p>
            <a:fld id="{1297058C-B34C-45CE-9E09-4B2E1A85CF17}" type="slidenum">
              <a:rPr lang="en-US" smtClean="0"/>
              <a:pPr/>
              <a:t>11</a:t>
            </a:fld>
            <a:endParaRPr lang="en-US"/>
          </a:p>
        </p:txBody>
      </p:sp>
    </p:spTree>
    <p:extLst>
      <p:ext uri="{BB962C8B-B14F-4D97-AF65-F5344CB8AC3E}">
        <p14:creationId xmlns:p14="http://schemas.microsoft.com/office/powerpoint/2010/main" val="1712499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Could Adam ask Yves: "How does the perception of the patient/family change</a:t>
            </a:r>
            <a:r>
              <a:rPr lang="en-US">
                <a:cs typeface="Calibri"/>
              </a:rPr>
              <a:t> in this new less clinical appearing space</a:t>
            </a:r>
            <a:r>
              <a:rPr lang="en-US" dirty="0">
                <a:cs typeface="Calibri"/>
              </a:rPr>
              <a:t>"</a:t>
            </a:r>
          </a:p>
        </p:txBody>
      </p:sp>
      <p:sp>
        <p:nvSpPr>
          <p:cNvPr id="4" name="Slide Number Placeholder 3"/>
          <p:cNvSpPr>
            <a:spLocks noGrp="1"/>
          </p:cNvSpPr>
          <p:nvPr>
            <p:ph type="sldNum" sz="quarter" idx="10"/>
          </p:nvPr>
        </p:nvSpPr>
        <p:spPr/>
        <p:txBody>
          <a:bodyPr/>
          <a:lstStyle/>
          <a:p>
            <a:fld id="{1297058C-B34C-45CE-9E09-4B2E1A85CF17}" type="slidenum">
              <a:rPr lang="en-US" smtClean="0"/>
              <a:pPr/>
              <a:t>12</a:t>
            </a:fld>
            <a:endParaRPr lang="en-US"/>
          </a:p>
        </p:txBody>
      </p:sp>
    </p:spTree>
    <p:extLst>
      <p:ext uri="{BB962C8B-B14F-4D97-AF65-F5344CB8AC3E}">
        <p14:creationId xmlns:p14="http://schemas.microsoft.com/office/powerpoint/2010/main" val="2539055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 related trend evolving "Providing Hospital Level Care in a non-hospital environments"</a:t>
            </a:r>
          </a:p>
        </p:txBody>
      </p:sp>
      <p:sp>
        <p:nvSpPr>
          <p:cNvPr id="4" name="Slide Number Placeholder 3"/>
          <p:cNvSpPr>
            <a:spLocks noGrp="1"/>
          </p:cNvSpPr>
          <p:nvPr>
            <p:ph type="sldNum" sz="quarter" idx="10"/>
          </p:nvPr>
        </p:nvSpPr>
        <p:spPr/>
        <p:txBody>
          <a:bodyPr/>
          <a:lstStyle/>
          <a:p>
            <a:fld id="{1297058C-B34C-45CE-9E09-4B2E1A85CF17}" type="slidenum">
              <a:rPr lang="en-US" smtClean="0"/>
              <a:pPr/>
              <a:t>13</a:t>
            </a:fld>
            <a:endParaRPr lang="en-US"/>
          </a:p>
        </p:txBody>
      </p:sp>
    </p:spTree>
    <p:extLst>
      <p:ext uri="{BB962C8B-B14F-4D97-AF65-F5344CB8AC3E}">
        <p14:creationId xmlns:p14="http://schemas.microsoft.com/office/powerpoint/2010/main" val="3131027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Walmart pioneered the $4 prescription for a generic in 2006. Today, Walmart’s vision care department serves up more pairs of prescription glasses than any other retail outlet in America. The company has operated urgent care clinics for years, and recently introduced a new primary care clinic concept where, for $4, a Walmart employee can receive a physician visit; for a non-Walmart employee, the cost is $40.</a:t>
            </a:r>
          </a:p>
          <a:p>
            <a:endParaRPr lang="en-US">
              <a:cs typeface="Calibri"/>
            </a:endParaRPr>
          </a:p>
          <a:p>
            <a:r>
              <a:rPr lang="en-US">
                <a:cs typeface="Calibri"/>
              </a:rPr>
              <a:t>Well what are some of those Challenges?</a:t>
            </a:r>
            <a:endParaRPr lang="en-US" dirty="0">
              <a:cs typeface="Calibri"/>
            </a:endParaRPr>
          </a:p>
        </p:txBody>
      </p:sp>
      <p:sp>
        <p:nvSpPr>
          <p:cNvPr id="4" name="Slide Number Placeholder 3"/>
          <p:cNvSpPr>
            <a:spLocks noGrp="1"/>
          </p:cNvSpPr>
          <p:nvPr>
            <p:ph type="sldNum" sz="quarter" idx="10"/>
          </p:nvPr>
        </p:nvSpPr>
        <p:spPr/>
        <p:txBody>
          <a:bodyPr/>
          <a:lstStyle/>
          <a:p>
            <a:fld id="{1297058C-B34C-45CE-9E09-4B2E1A85CF17}" type="slidenum">
              <a:rPr lang="en-US" smtClean="0"/>
              <a:pPr/>
              <a:t>15</a:t>
            </a:fld>
            <a:endParaRPr lang="en-US"/>
          </a:p>
        </p:txBody>
      </p:sp>
    </p:spTree>
    <p:extLst>
      <p:ext uri="{BB962C8B-B14F-4D97-AF65-F5344CB8AC3E}">
        <p14:creationId xmlns:p14="http://schemas.microsoft.com/office/powerpoint/2010/main" val="3943633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97058C-B34C-45CE-9E09-4B2E1A85CF17}" type="slidenum">
              <a:rPr lang="en-US" smtClean="0"/>
              <a:pPr/>
              <a:t>16</a:t>
            </a:fld>
            <a:endParaRPr lang="en-US"/>
          </a:p>
        </p:txBody>
      </p:sp>
    </p:spTree>
    <p:extLst>
      <p:ext uri="{BB962C8B-B14F-4D97-AF65-F5344CB8AC3E}">
        <p14:creationId xmlns:p14="http://schemas.microsoft.com/office/powerpoint/2010/main" val="11860187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86586" y="2028190"/>
            <a:ext cx="7390616" cy="772160"/>
          </a:xfrm>
        </p:spPr>
        <p:txBody>
          <a:bodyPr>
            <a:normAutofit/>
          </a:bodyPr>
          <a:lstStyle>
            <a:lvl1pPr marL="0" indent="0" algn="l">
              <a:buNone/>
              <a:defRPr sz="2400" b="0" cap="none" baseline="0">
                <a:solidFill>
                  <a:schemeClr val="bg1"/>
                </a:solidFill>
              </a:defRPr>
            </a:lvl1pPr>
            <a:lvl2pPr marL="457143" indent="0" algn="ctr">
              <a:buNone/>
              <a:defRPr>
                <a:solidFill>
                  <a:schemeClr val="tx1">
                    <a:tint val="75000"/>
                  </a:schemeClr>
                </a:solidFill>
              </a:defRPr>
            </a:lvl2pPr>
            <a:lvl3pPr marL="914286" indent="0" algn="ctr">
              <a:buNone/>
              <a:defRPr>
                <a:solidFill>
                  <a:schemeClr val="tx1">
                    <a:tint val="75000"/>
                  </a:schemeClr>
                </a:solidFill>
              </a:defRPr>
            </a:lvl3pPr>
            <a:lvl4pPr marL="1371430" indent="0" algn="ctr">
              <a:buNone/>
              <a:defRPr>
                <a:solidFill>
                  <a:schemeClr val="tx1">
                    <a:tint val="75000"/>
                  </a:schemeClr>
                </a:solidFill>
              </a:defRPr>
            </a:lvl4pPr>
            <a:lvl5pPr marL="1828573" indent="0" algn="ctr">
              <a:buNone/>
              <a:defRPr>
                <a:solidFill>
                  <a:schemeClr val="tx1">
                    <a:tint val="75000"/>
                  </a:schemeClr>
                </a:solidFill>
              </a:defRPr>
            </a:lvl5pPr>
            <a:lvl6pPr marL="2285718" indent="0" algn="ctr">
              <a:buNone/>
              <a:defRPr>
                <a:solidFill>
                  <a:schemeClr val="tx1">
                    <a:tint val="75000"/>
                  </a:schemeClr>
                </a:solidFill>
              </a:defRPr>
            </a:lvl6pPr>
            <a:lvl7pPr marL="2742858" indent="0" algn="ctr">
              <a:buNone/>
              <a:defRPr>
                <a:solidFill>
                  <a:schemeClr val="tx1">
                    <a:tint val="75000"/>
                  </a:schemeClr>
                </a:solidFill>
              </a:defRPr>
            </a:lvl7pPr>
            <a:lvl8pPr marL="3200000" indent="0" algn="ctr">
              <a:buNone/>
              <a:defRPr>
                <a:solidFill>
                  <a:schemeClr val="tx1">
                    <a:tint val="75000"/>
                  </a:schemeClr>
                </a:solidFill>
              </a:defRPr>
            </a:lvl8pPr>
            <a:lvl9pPr marL="3657143" indent="0" algn="ctr">
              <a:buNone/>
              <a:defRPr>
                <a:solidFill>
                  <a:schemeClr val="tx1">
                    <a:tint val="75000"/>
                  </a:schemeClr>
                </a:solidFill>
              </a:defRPr>
            </a:lvl9pPr>
          </a:lstStyle>
          <a:p>
            <a:r>
              <a:rPr lang="en-US" dirty="0"/>
              <a:t>Click to edit subtitle</a:t>
            </a:r>
          </a:p>
        </p:txBody>
      </p:sp>
      <p:sp>
        <p:nvSpPr>
          <p:cNvPr id="11" name="Text Placeholder 10"/>
          <p:cNvSpPr>
            <a:spLocks noGrp="1"/>
          </p:cNvSpPr>
          <p:nvPr>
            <p:ph type="body" sz="quarter" idx="10" hasCustomPrompt="1"/>
          </p:nvPr>
        </p:nvSpPr>
        <p:spPr>
          <a:xfrm>
            <a:off x="685799" y="885190"/>
            <a:ext cx="7391403" cy="1219200"/>
          </a:xfrm>
        </p:spPr>
        <p:txBody>
          <a:bodyPr anchor="b" anchorCtr="0">
            <a:normAutofit/>
          </a:bodyPr>
          <a:lstStyle>
            <a:lvl1pPr algn="l">
              <a:spcBef>
                <a:spcPts val="0"/>
              </a:spcBef>
              <a:buNone/>
              <a:defRPr sz="3600" b="1">
                <a:solidFill>
                  <a:schemeClr val="bg1"/>
                </a:solidFill>
              </a:defRPr>
            </a:lvl1pPr>
          </a:lstStyle>
          <a:p>
            <a:pPr lvl="0"/>
            <a:r>
              <a:rPr lang="en-US" dirty="0"/>
              <a:t>Click to edit presentation title</a:t>
            </a:r>
          </a:p>
        </p:txBody>
      </p:sp>
      <p:sp>
        <p:nvSpPr>
          <p:cNvPr id="16" name="Text Placeholder 15"/>
          <p:cNvSpPr>
            <a:spLocks noGrp="1"/>
          </p:cNvSpPr>
          <p:nvPr>
            <p:ph type="body" sz="quarter" idx="11" hasCustomPrompt="1"/>
          </p:nvPr>
        </p:nvSpPr>
        <p:spPr>
          <a:xfrm>
            <a:off x="703867" y="3271405"/>
            <a:ext cx="7373335" cy="443345"/>
          </a:xfrm>
        </p:spPr>
        <p:txBody>
          <a:bodyPr anchor="b" anchorCtr="0">
            <a:normAutofit/>
          </a:bodyPr>
          <a:lstStyle>
            <a:lvl1pPr algn="l">
              <a:buNone/>
              <a:defRPr sz="2000" b="1">
                <a:solidFill>
                  <a:schemeClr val="accent4"/>
                </a:solidFill>
              </a:defRPr>
            </a:lvl1pPr>
            <a:lvl2pPr>
              <a:buNone/>
              <a:defRPr/>
            </a:lvl2pPr>
            <a:lvl3pPr>
              <a:buNone/>
              <a:defRPr/>
            </a:lvl3pPr>
            <a:lvl4pPr>
              <a:buNone/>
              <a:defRPr/>
            </a:lvl4pPr>
            <a:lvl5pPr>
              <a:buNone/>
              <a:defRPr/>
            </a:lvl5pPr>
          </a:lstStyle>
          <a:p>
            <a:pPr lvl="0"/>
            <a:r>
              <a:rPr lang="en-US" dirty="0"/>
              <a:t>Speaker’s Name</a:t>
            </a:r>
          </a:p>
        </p:txBody>
      </p:sp>
      <p:sp>
        <p:nvSpPr>
          <p:cNvPr id="18" name="Text Placeholder 17"/>
          <p:cNvSpPr>
            <a:spLocks noGrp="1"/>
          </p:cNvSpPr>
          <p:nvPr>
            <p:ph type="body" sz="quarter" idx="12" hasCustomPrompt="1"/>
          </p:nvPr>
        </p:nvSpPr>
        <p:spPr>
          <a:xfrm>
            <a:off x="704651" y="3737841"/>
            <a:ext cx="7372319" cy="738909"/>
          </a:xfrm>
        </p:spPr>
        <p:txBody>
          <a:bodyPr>
            <a:noAutofit/>
          </a:bodyPr>
          <a:lstStyle>
            <a:lvl1pPr algn="l">
              <a:buNone/>
              <a:defRPr sz="1800" i="1" baseline="0">
                <a:solidFill>
                  <a:schemeClr val="accent4"/>
                </a:solidFill>
              </a:defRPr>
            </a:lvl1pPr>
            <a:lvl2pPr algn="ctr">
              <a:buNone/>
              <a:defRPr sz="1800">
                <a:solidFill>
                  <a:schemeClr val="bg1"/>
                </a:solidFill>
              </a:defRPr>
            </a:lvl2pPr>
            <a:lvl3pPr algn="ctr">
              <a:buNone/>
              <a:defRPr sz="1800">
                <a:solidFill>
                  <a:schemeClr val="bg1"/>
                </a:solidFill>
              </a:defRPr>
            </a:lvl3pPr>
            <a:lvl4pPr algn="ctr">
              <a:buNone/>
              <a:defRPr sz="1800">
                <a:solidFill>
                  <a:schemeClr val="bg1"/>
                </a:solidFill>
              </a:defRPr>
            </a:lvl4pPr>
            <a:lvl5pPr algn="ctr">
              <a:buNone/>
              <a:defRPr sz="1800">
                <a:solidFill>
                  <a:schemeClr val="bg1"/>
                </a:solidFill>
              </a:defRPr>
            </a:lvl5pPr>
          </a:lstStyle>
          <a:p>
            <a:pPr lvl="0"/>
            <a:r>
              <a:rPr lang="en-US" dirty="0"/>
              <a:t>Title</a:t>
            </a:r>
          </a:p>
          <a:p>
            <a:pPr lvl="0"/>
            <a:r>
              <a:rPr lang="en-US" dirty="0"/>
              <a:t>Organization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Content Placeholder 2"/>
          <p:cNvSpPr>
            <a:spLocks noGrp="1"/>
          </p:cNvSpPr>
          <p:nvPr>
            <p:ph idx="1" hasCustomPrompt="1"/>
          </p:nvPr>
        </p:nvSpPr>
        <p:spPr>
          <a:xfrm>
            <a:off x="533400" y="1200152"/>
            <a:ext cx="8001000" cy="3124199"/>
          </a:xfrm>
        </p:spPr>
        <p:txBody>
          <a:bodyPr>
            <a:normAutofit/>
          </a:bodyPr>
          <a:lstStyle>
            <a:lvl1pPr marL="319048" indent="-319048">
              <a:spcBef>
                <a:spcPts val="500"/>
              </a:spcBef>
              <a:buClr>
                <a:schemeClr val="bg1"/>
              </a:buClr>
              <a:defRPr sz="2800">
                <a:solidFill>
                  <a:srgbClr val="000000"/>
                </a:solidFill>
              </a:defRPr>
            </a:lvl1pPr>
            <a:lvl2pPr marL="548573" indent="-274286">
              <a:spcBef>
                <a:spcPts val="500"/>
              </a:spcBef>
              <a:buClr>
                <a:schemeClr val="tx1"/>
              </a:buClr>
              <a:defRPr sz="2400">
                <a:solidFill>
                  <a:srgbClr val="000000"/>
                </a:solidFill>
              </a:defRPr>
            </a:lvl2pPr>
            <a:lvl3pPr indent="-274286">
              <a:spcBef>
                <a:spcPts val="500"/>
              </a:spcBef>
              <a:defRPr sz="2000">
                <a:solidFill>
                  <a:srgbClr val="000000"/>
                </a:solidFill>
              </a:defRPr>
            </a:lvl3pPr>
            <a:lvl4pPr indent="-274286">
              <a:spcBef>
                <a:spcPts val="500"/>
              </a:spcBef>
              <a:defRPr sz="1800">
                <a:solidFill>
                  <a:srgbClr val="000000"/>
                </a:solidFill>
              </a:defRPr>
            </a:lvl4pPr>
            <a:lvl5pPr indent="-274286">
              <a:spcBef>
                <a:spcPts val="500"/>
              </a:spcBef>
              <a:defRPr sz="1800">
                <a:solidFill>
                  <a:srgbClr val="00000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_BulletPoi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342900"/>
            <a:ext cx="6858000" cy="857250"/>
          </a:xfrm>
        </p:spPr>
        <p:txBody>
          <a:bodyPr>
            <a:normAutofit/>
          </a:bodyPr>
          <a:lstStyle>
            <a:lvl1pPr algn="l">
              <a:defRPr sz="2800" b="1">
                <a:solidFill>
                  <a:schemeClr val="accent1"/>
                </a:solidFill>
              </a:defRPr>
            </a:lvl1pPr>
          </a:lstStyle>
          <a:p>
            <a:r>
              <a:rPr lang="en-US" dirty="0"/>
              <a:t>Click to edit title</a:t>
            </a:r>
          </a:p>
        </p:txBody>
      </p:sp>
      <p:sp>
        <p:nvSpPr>
          <p:cNvPr id="3" name="Content Placeholder 2"/>
          <p:cNvSpPr>
            <a:spLocks noGrp="1"/>
          </p:cNvSpPr>
          <p:nvPr>
            <p:ph idx="1" hasCustomPrompt="1"/>
          </p:nvPr>
        </p:nvSpPr>
        <p:spPr>
          <a:xfrm>
            <a:off x="533400" y="1200152"/>
            <a:ext cx="8001000" cy="3428998"/>
          </a:xfrm>
        </p:spPr>
        <p:txBody>
          <a:bodyPr>
            <a:normAutofit/>
          </a:bodyPr>
          <a:lstStyle>
            <a:lvl1pPr marL="319048" indent="-319048">
              <a:spcBef>
                <a:spcPts val="500"/>
              </a:spcBef>
              <a:buClr>
                <a:schemeClr val="accent6"/>
              </a:buClr>
              <a:defRPr sz="2400">
                <a:solidFill>
                  <a:schemeClr val="tx1">
                    <a:lumMod val="90000"/>
                    <a:lumOff val="10000"/>
                  </a:schemeClr>
                </a:solidFill>
              </a:defRPr>
            </a:lvl1pPr>
            <a:lvl2pPr marL="548573" indent="-274286">
              <a:spcBef>
                <a:spcPts val="500"/>
              </a:spcBef>
              <a:buClr>
                <a:schemeClr val="tx1">
                  <a:lumMod val="75000"/>
                  <a:lumOff val="25000"/>
                </a:schemeClr>
              </a:buClr>
              <a:defRPr sz="2000">
                <a:solidFill>
                  <a:schemeClr val="tx1">
                    <a:lumMod val="90000"/>
                    <a:lumOff val="10000"/>
                  </a:schemeClr>
                </a:solidFill>
              </a:defRPr>
            </a:lvl2pPr>
            <a:lvl3pPr indent="-274286">
              <a:spcBef>
                <a:spcPts val="500"/>
              </a:spcBef>
              <a:defRPr sz="1800">
                <a:solidFill>
                  <a:schemeClr val="tx1">
                    <a:lumMod val="90000"/>
                    <a:lumOff val="10000"/>
                  </a:schemeClr>
                </a:solidFill>
              </a:defRPr>
            </a:lvl3pPr>
            <a:lvl4pPr indent="-274286">
              <a:spcBef>
                <a:spcPts val="500"/>
              </a:spcBef>
              <a:defRPr sz="1600">
                <a:solidFill>
                  <a:schemeClr val="tx1">
                    <a:lumMod val="90000"/>
                    <a:lumOff val="10000"/>
                  </a:schemeClr>
                </a:solidFill>
              </a:defRPr>
            </a:lvl4pPr>
            <a:lvl5pPr indent="-274286">
              <a:spcBef>
                <a:spcPts val="500"/>
              </a:spcBef>
              <a:defRPr sz="1600">
                <a:solidFill>
                  <a:schemeClr val="tx1">
                    <a:lumMod val="90000"/>
                    <a:lumOff val="10000"/>
                  </a:schemeClr>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_withHead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342900"/>
            <a:ext cx="6858000" cy="857250"/>
          </a:xfrm>
        </p:spPr>
        <p:txBody>
          <a:bodyPr>
            <a:normAutofit/>
          </a:bodyPr>
          <a:lstStyle>
            <a:lvl1pPr algn="l">
              <a:defRPr sz="2800" b="1">
                <a:solidFill>
                  <a:schemeClr val="accent1"/>
                </a:solidFill>
              </a:defRPr>
            </a:lvl1pPr>
          </a:lstStyle>
          <a:p>
            <a:r>
              <a:rPr lang="en-US" dirty="0"/>
              <a:t>Click to edit title</a:t>
            </a:r>
          </a:p>
        </p:txBody>
      </p:sp>
      <p:sp>
        <p:nvSpPr>
          <p:cNvPr id="13" name="Content Placeholder 12"/>
          <p:cNvSpPr>
            <a:spLocks noGrp="1"/>
          </p:cNvSpPr>
          <p:nvPr>
            <p:ph sz="quarter" idx="10"/>
          </p:nvPr>
        </p:nvSpPr>
        <p:spPr>
          <a:xfrm>
            <a:off x="533400" y="1276350"/>
            <a:ext cx="8001000" cy="3429000"/>
          </a:xfrm>
        </p:spPr>
        <p:txBody>
          <a:bodyPr/>
          <a:lstStyle>
            <a:lvl1pPr>
              <a:spcBef>
                <a:spcPts val="500"/>
              </a:spcBef>
              <a:buFontTx/>
              <a:buNone/>
              <a:defRPr sz="2400" b="1">
                <a:solidFill>
                  <a:schemeClr val="accent6"/>
                </a:solidFill>
              </a:defRPr>
            </a:lvl1pPr>
            <a:lvl2pPr marL="548573" indent="-274286">
              <a:spcBef>
                <a:spcPts val="500"/>
              </a:spcBef>
              <a:defRPr sz="2200">
                <a:solidFill>
                  <a:schemeClr val="tx1">
                    <a:lumMod val="90000"/>
                    <a:lumOff val="10000"/>
                  </a:schemeClr>
                </a:solidFill>
              </a:defRPr>
            </a:lvl2pPr>
            <a:lvl3pPr indent="-274286">
              <a:spcBef>
                <a:spcPts val="500"/>
              </a:spcBef>
              <a:defRPr sz="1800">
                <a:solidFill>
                  <a:schemeClr val="tx1">
                    <a:lumMod val="90000"/>
                    <a:lumOff val="10000"/>
                  </a:schemeClr>
                </a:solidFill>
              </a:defRPr>
            </a:lvl3pPr>
            <a:lvl4pPr indent="-274286">
              <a:spcBef>
                <a:spcPts val="500"/>
              </a:spcBef>
              <a:defRPr sz="1600">
                <a:solidFill>
                  <a:schemeClr val="tx1">
                    <a:lumMod val="90000"/>
                    <a:lumOff val="10000"/>
                  </a:schemeClr>
                </a:solidFill>
              </a:defRPr>
            </a:lvl4pPr>
            <a:lvl5pPr indent="-274286">
              <a:spcBef>
                <a:spcPts val="500"/>
              </a:spcBef>
              <a:defRPr sz="1600">
                <a:solidFill>
                  <a:schemeClr val="tx1">
                    <a:lumMod val="90000"/>
                    <a:lumOff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and poi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609600" y="971550"/>
            <a:ext cx="4800600" cy="3657600"/>
          </a:xfrm>
        </p:spPr>
        <p:txBody>
          <a:bodyPr/>
          <a:lstStyle>
            <a:lvl1pPr>
              <a:buNone/>
              <a:defRPr/>
            </a:lvl1pPr>
          </a:lstStyle>
          <a:p>
            <a:endParaRPr lang="en-US" dirty="0"/>
          </a:p>
        </p:txBody>
      </p:sp>
      <p:sp>
        <p:nvSpPr>
          <p:cNvPr id="17" name="Title 1"/>
          <p:cNvSpPr>
            <a:spLocks noGrp="1"/>
          </p:cNvSpPr>
          <p:nvPr>
            <p:ph type="title" hasCustomPrompt="1"/>
          </p:nvPr>
        </p:nvSpPr>
        <p:spPr>
          <a:xfrm>
            <a:off x="609600" y="285750"/>
            <a:ext cx="7391400" cy="685800"/>
          </a:xfrm>
        </p:spPr>
        <p:txBody>
          <a:bodyPr anchor="b" anchorCtr="0">
            <a:normAutofit/>
          </a:bodyPr>
          <a:lstStyle>
            <a:lvl1pPr algn="l">
              <a:defRPr sz="2800" b="1">
                <a:solidFill>
                  <a:srgbClr val="00807C"/>
                </a:solidFill>
              </a:defRPr>
            </a:lvl1pPr>
          </a:lstStyle>
          <a:p>
            <a:r>
              <a:rPr lang="en-US" dirty="0"/>
              <a:t>Click to edit title</a:t>
            </a:r>
          </a:p>
        </p:txBody>
      </p:sp>
      <p:sp>
        <p:nvSpPr>
          <p:cNvPr id="22" name="Text Placeholder 20"/>
          <p:cNvSpPr>
            <a:spLocks noGrp="1"/>
          </p:cNvSpPr>
          <p:nvPr>
            <p:ph type="body" sz="quarter" idx="11"/>
          </p:nvPr>
        </p:nvSpPr>
        <p:spPr>
          <a:xfrm>
            <a:off x="5486400" y="971550"/>
            <a:ext cx="3124200" cy="3657600"/>
          </a:xfrm>
        </p:spPr>
        <p:txBody>
          <a:bodyPr anchor="ctr" anchorCtr="0">
            <a:normAutofit/>
          </a:bodyPr>
          <a:lstStyle>
            <a:lvl1pPr marL="319048" indent="-319048">
              <a:buClr>
                <a:schemeClr val="accent6"/>
              </a:buClr>
              <a:defRPr sz="2200">
                <a:solidFill>
                  <a:schemeClr val="tx1">
                    <a:lumMod val="90000"/>
                    <a:lumOff val="10000"/>
                  </a:schemeClr>
                </a:solidFill>
              </a:defRPr>
            </a:lvl1pPr>
            <a:lvl2pPr>
              <a:defRPr sz="2000">
                <a:solidFill>
                  <a:schemeClr val="tx1">
                    <a:lumMod val="90000"/>
                    <a:lumOff val="10000"/>
                  </a:schemeClr>
                </a:solidFill>
              </a:defRPr>
            </a:lvl2pPr>
            <a:lvl3pPr>
              <a:defRPr sz="1800">
                <a:solidFill>
                  <a:schemeClr val="tx1">
                    <a:lumMod val="90000"/>
                    <a:lumOff val="10000"/>
                  </a:schemeClr>
                </a:solidFill>
              </a:defRPr>
            </a:lvl3pPr>
            <a:lvl4pPr>
              <a:defRPr sz="1600">
                <a:solidFill>
                  <a:schemeClr val="tx1">
                    <a:lumMod val="90000"/>
                    <a:lumOff val="10000"/>
                  </a:schemeClr>
                </a:solidFill>
              </a:defRPr>
            </a:lvl4pPr>
            <a:lvl5pPr>
              <a:defRPr sz="1600">
                <a:solidFill>
                  <a:schemeClr val="tx1">
                    <a:lumMod val="90000"/>
                    <a:lumOff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9144000" cy="5143500"/>
          </a:xfrm>
        </p:spPr>
        <p:txBody>
          <a:bodyPr anchor="ctr"/>
          <a:lstStyle>
            <a:lvl1pPr algn="ctr">
              <a:buNone/>
              <a:defRPr i="1" baseline="0">
                <a:solidFill>
                  <a:schemeClr val="bg1">
                    <a:lumMod val="50000"/>
                  </a:schemeClr>
                </a:solidFill>
              </a:defRPr>
            </a:lvl1pPr>
          </a:lstStyle>
          <a:p>
            <a:r>
              <a:rPr lang="en-US" dirty="0"/>
              <a:t>Insert full screen image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s 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04800" y="3562350"/>
            <a:ext cx="8458200" cy="1143000"/>
          </a:xfrm>
        </p:spPr>
        <p:txBody>
          <a:bodyPr>
            <a:normAutofit/>
          </a:bodyPr>
          <a:lstStyle>
            <a:lvl1pPr>
              <a:buFontTx/>
              <a:buNone/>
              <a:defRPr sz="2400" b="1" baseline="0">
                <a:solidFill>
                  <a:schemeClr val="accent1"/>
                </a:solidFill>
              </a:defRPr>
            </a:lvl1pPr>
            <a:lvl2pPr>
              <a:defRPr sz="2000">
                <a:solidFill>
                  <a:schemeClr val="tx1">
                    <a:lumMod val="90000"/>
                    <a:lumOff val="10000"/>
                  </a:schemeClr>
                </a:solidFill>
              </a:defRPr>
            </a:lvl2pPr>
          </a:lstStyle>
          <a:p>
            <a:pPr lvl="0"/>
            <a:r>
              <a:rPr lang="en-US" dirty="0"/>
              <a:t>Click to edit title</a:t>
            </a:r>
          </a:p>
          <a:p>
            <a:pPr lvl="1"/>
            <a:r>
              <a:rPr lang="en-US" dirty="0"/>
              <a:t>Second level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able Placeholder 3"/>
          <p:cNvSpPr>
            <a:spLocks noGrp="1"/>
          </p:cNvSpPr>
          <p:nvPr>
            <p:ph type="tbl" sz="quarter" idx="10" hasCustomPrompt="1"/>
          </p:nvPr>
        </p:nvSpPr>
        <p:spPr>
          <a:xfrm>
            <a:off x="304800" y="285750"/>
            <a:ext cx="8458200" cy="3276600"/>
          </a:xfrm>
        </p:spPr>
        <p:txBody>
          <a:bodyPr anchor="ctr"/>
          <a:lstStyle>
            <a:lvl1pPr algn="ctr">
              <a:buNone/>
              <a:defRPr i="1">
                <a:solidFill>
                  <a:schemeClr val="bg1">
                    <a:lumMod val="50000"/>
                  </a:schemeClr>
                </a:solidFill>
              </a:defRPr>
            </a:lvl1pPr>
          </a:lstStyle>
          <a:p>
            <a:r>
              <a:rPr lang="en-US" dirty="0"/>
              <a:t>Insert table</a:t>
            </a:r>
          </a:p>
        </p:txBody>
      </p:sp>
      <p:sp>
        <p:nvSpPr>
          <p:cNvPr id="11" name="Text Placeholder 6"/>
          <p:cNvSpPr>
            <a:spLocks noGrp="1"/>
          </p:cNvSpPr>
          <p:nvPr>
            <p:ph type="body" sz="quarter" idx="11" hasCustomPrompt="1"/>
          </p:nvPr>
        </p:nvSpPr>
        <p:spPr>
          <a:xfrm>
            <a:off x="304800" y="3562350"/>
            <a:ext cx="8458200" cy="1143000"/>
          </a:xfrm>
        </p:spPr>
        <p:txBody>
          <a:bodyPr>
            <a:normAutofit/>
          </a:bodyPr>
          <a:lstStyle>
            <a:lvl1pPr>
              <a:buFontTx/>
              <a:buNone/>
              <a:defRPr sz="2400" b="1" baseline="0">
                <a:solidFill>
                  <a:schemeClr val="accent1"/>
                </a:solidFill>
              </a:defRPr>
            </a:lvl1pPr>
            <a:lvl2pPr>
              <a:defRPr sz="2000"/>
            </a:lvl2pPr>
          </a:lstStyle>
          <a:p>
            <a:pPr lvl="0"/>
            <a:r>
              <a:rPr lang="en-US" dirty="0"/>
              <a:t>Click to edit title</a:t>
            </a:r>
          </a:p>
          <a:p>
            <a:pPr lvl="1"/>
            <a:r>
              <a:rPr lang="en-US" dirty="0"/>
              <a:t>Second level</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ransi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914400" y="895350"/>
            <a:ext cx="6858000" cy="3276600"/>
          </a:xfrm>
        </p:spPr>
        <p:txBody>
          <a:bodyPr anchor="t">
            <a:normAutofit/>
          </a:bodyPr>
          <a:lstStyle>
            <a:lvl1pPr marL="0" indent="0" algn="l">
              <a:lnSpc>
                <a:spcPct val="100000"/>
              </a:lnSpc>
              <a:spcBef>
                <a:spcPts val="0"/>
              </a:spcBef>
              <a:buNone/>
              <a:defRPr sz="4000" b="1" cap="none"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cap="none" baseline="0" dirty="0"/>
              <a:t>Insert text here</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 &amp;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981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act Inf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36448" y="1428750"/>
            <a:ext cx="5867400" cy="2667000"/>
          </a:xfrm>
        </p:spPr>
        <p:txBody>
          <a:bodyPr anchor="t">
            <a:normAutofit/>
          </a:bodyPr>
          <a:lstStyle>
            <a:lvl1pPr marL="0" indent="0" algn="l">
              <a:lnSpc>
                <a:spcPct val="100000"/>
              </a:lnSpc>
              <a:spcBef>
                <a:spcPts val="0"/>
              </a:spcBef>
              <a:buNone/>
              <a:defRPr sz="3600" b="0" cap="none" baseline="0">
                <a:solidFill>
                  <a:srgbClr val="00000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cap="none" baseline="0" dirty="0"/>
              <a:t>Insert name and email here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er In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914400" y="1257535"/>
            <a:ext cx="1981200" cy="1981200"/>
          </a:xfrm>
        </p:spPr>
        <p:txBody>
          <a:bodyPr/>
          <a:lstStyle>
            <a:lvl1pPr>
              <a:defRPr baseline="0"/>
            </a:lvl1pPr>
          </a:lstStyle>
          <a:p>
            <a:r>
              <a:rPr lang="en-US" dirty="0"/>
              <a:t>Speaker Photo</a:t>
            </a:r>
          </a:p>
        </p:txBody>
      </p:sp>
      <p:sp>
        <p:nvSpPr>
          <p:cNvPr id="5" name="Title 4"/>
          <p:cNvSpPr>
            <a:spLocks noGrp="1"/>
          </p:cNvSpPr>
          <p:nvPr>
            <p:ph type="title" hasCustomPrompt="1"/>
          </p:nvPr>
        </p:nvSpPr>
        <p:spPr>
          <a:xfrm>
            <a:off x="762000" y="205979"/>
            <a:ext cx="7467600" cy="857250"/>
          </a:xfrm>
        </p:spPr>
        <p:txBody>
          <a:bodyPr/>
          <a:lstStyle>
            <a:lvl1pPr algn="l">
              <a:defRPr b="1">
                <a:solidFill>
                  <a:schemeClr val="accent6"/>
                </a:solidFill>
              </a:defRPr>
            </a:lvl1pPr>
          </a:lstStyle>
          <a:p>
            <a:r>
              <a:rPr lang="en-US" dirty="0"/>
              <a:t>meet the presenter</a:t>
            </a:r>
          </a:p>
        </p:txBody>
      </p:sp>
      <p:sp>
        <p:nvSpPr>
          <p:cNvPr id="6" name="Text Placeholder 15"/>
          <p:cNvSpPr>
            <a:spLocks noGrp="1"/>
          </p:cNvSpPr>
          <p:nvPr>
            <p:ph type="body" sz="quarter" idx="11" hasCustomPrompt="1"/>
          </p:nvPr>
        </p:nvSpPr>
        <p:spPr>
          <a:xfrm>
            <a:off x="3124985" y="1266771"/>
            <a:ext cx="5104392" cy="457200"/>
          </a:xfrm>
        </p:spPr>
        <p:txBody>
          <a:bodyPr anchor="b" anchorCtr="0">
            <a:normAutofit/>
          </a:bodyPr>
          <a:lstStyle>
            <a:lvl1pPr algn="l">
              <a:buNone/>
              <a:defRPr sz="2400" b="1">
                <a:solidFill>
                  <a:schemeClr val="accent1"/>
                </a:solidFill>
              </a:defRPr>
            </a:lvl1pPr>
            <a:lvl2pPr>
              <a:buNone/>
              <a:defRPr/>
            </a:lvl2pPr>
            <a:lvl3pPr>
              <a:buNone/>
              <a:defRPr/>
            </a:lvl3pPr>
            <a:lvl4pPr>
              <a:buNone/>
              <a:defRPr/>
            </a:lvl4pPr>
            <a:lvl5pPr>
              <a:buNone/>
              <a:defRPr/>
            </a:lvl5pPr>
          </a:lstStyle>
          <a:p>
            <a:pPr lvl="0"/>
            <a:r>
              <a:rPr lang="en-US" dirty="0"/>
              <a:t>Speaker’s Name</a:t>
            </a:r>
          </a:p>
        </p:txBody>
      </p:sp>
      <p:sp>
        <p:nvSpPr>
          <p:cNvPr id="7" name="Text Placeholder 17"/>
          <p:cNvSpPr>
            <a:spLocks noGrp="1"/>
          </p:cNvSpPr>
          <p:nvPr>
            <p:ph type="body" sz="quarter" idx="12" hasCustomPrompt="1"/>
          </p:nvPr>
        </p:nvSpPr>
        <p:spPr>
          <a:xfrm>
            <a:off x="3124311" y="1723971"/>
            <a:ext cx="5105066" cy="762001"/>
          </a:xfrm>
        </p:spPr>
        <p:txBody>
          <a:bodyPr>
            <a:noAutofit/>
          </a:bodyPr>
          <a:lstStyle>
            <a:lvl1pPr algn="l">
              <a:buNone/>
              <a:defRPr sz="1800" i="1" baseline="0">
                <a:solidFill>
                  <a:schemeClr val="accent1"/>
                </a:solidFill>
              </a:defRPr>
            </a:lvl1pPr>
            <a:lvl2pPr algn="ctr">
              <a:buNone/>
              <a:defRPr sz="1800">
                <a:solidFill>
                  <a:schemeClr val="bg1"/>
                </a:solidFill>
              </a:defRPr>
            </a:lvl2pPr>
            <a:lvl3pPr algn="ctr">
              <a:buNone/>
              <a:defRPr sz="1800">
                <a:solidFill>
                  <a:schemeClr val="bg1"/>
                </a:solidFill>
              </a:defRPr>
            </a:lvl3pPr>
            <a:lvl4pPr algn="ctr">
              <a:buNone/>
              <a:defRPr sz="1800">
                <a:solidFill>
                  <a:schemeClr val="bg1"/>
                </a:solidFill>
              </a:defRPr>
            </a:lvl4pPr>
            <a:lvl5pPr algn="ctr">
              <a:buNone/>
              <a:defRPr sz="1800">
                <a:solidFill>
                  <a:schemeClr val="bg1"/>
                </a:solidFill>
              </a:defRPr>
            </a:lvl5pPr>
          </a:lstStyle>
          <a:p>
            <a:pPr lvl="0"/>
            <a:r>
              <a:rPr lang="en-US" dirty="0"/>
              <a:t>Title</a:t>
            </a:r>
          </a:p>
          <a:p>
            <a:pPr lvl="0"/>
            <a:r>
              <a:rPr lang="en-US" dirty="0"/>
              <a:t>Organization</a:t>
            </a:r>
          </a:p>
        </p:txBody>
      </p:sp>
      <p:sp>
        <p:nvSpPr>
          <p:cNvPr id="9" name="Text Placeholder 8"/>
          <p:cNvSpPr>
            <a:spLocks noGrp="1"/>
          </p:cNvSpPr>
          <p:nvPr>
            <p:ph type="body" sz="quarter" idx="13"/>
          </p:nvPr>
        </p:nvSpPr>
        <p:spPr>
          <a:xfrm>
            <a:off x="3124311" y="2485972"/>
            <a:ext cx="5105066" cy="2028995"/>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601719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lank">
    <p:bg>
      <p:bgPr>
        <a:blipFill rotWithShape="1">
          <a:blip r:embed="rId2">
            <a:alphaModFix amt="0"/>
            <a:extLst>
              <a:ext uri="{BEBA8EAE-BF5A-486C-A8C5-ECC9F3942E4B}">
                <a14:imgProps xmlns:a14="http://schemas.microsoft.com/office/drawing/2010/main">
                  <a14:imgLayer r:embed="rId3">
                    <a14:imgEffect>
                      <a14:colorTemperature colorTemp="6065"/>
                    </a14:imgEffect>
                    <a14:imgEffect>
                      <a14:saturation sat="0"/>
                    </a14:imgEffect>
                  </a14:imgLayer>
                </a14:imgProps>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033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ebinar Seri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4"/>
          <p:cNvSpPr>
            <a:spLocks noGrp="1"/>
          </p:cNvSpPr>
          <p:nvPr>
            <p:ph type="title" hasCustomPrompt="1"/>
          </p:nvPr>
        </p:nvSpPr>
        <p:spPr>
          <a:xfrm>
            <a:off x="762000" y="1790700"/>
            <a:ext cx="7391400" cy="857250"/>
          </a:xfrm>
        </p:spPr>
        <p:txBody>
          <a:bodyPr/>
          <a:lstStyle>
            <a:lvl1pPr algn="l">
              <a:defRPr b="1">
                <a:solidFill>
                  <a:schemeClr val="bg1"/>
                </a:solidFill>
                <a:effectLst>
                  <a:outerShdw blurRad="38100" dist="38100" dir="2700000" algn="tl">
                    <a:srgbClr val="000000">
                      <a:alpha val="43137"/>
                    </a:srgbClr>
                  </a:outerShdw>
                </a:effectLst>
              </a:defRPr>
            </a:lvl1pPr>
          </a:lstStyle>
          <a:p>
            <a:r>
              <a:rPr lang="en-US" dirty="0"/>
              <a:t>RL Webinar series</a:t>
            </a:r>
          </a:p>
        </p:txBody>
      </p:sp>
      <p:sp>
        <p:nvSpPr>
          <p:cNvPr id="4" name="TextBox 3"/>
          <p:cNvSpPr txBox="1"/>
          <p:nvPr userDrawn="1"/>
        </p:nvSpPr>
        <p:spPr>
          <a:xfrm>
            <a:off x="762000" y="1657350"/>
            <a:ext cx="7467600" cy="2819400"/>
          </a:xfrm>
          <a:prstGeom prst="rect">
            <a:avLst/>
          </a:prstGeom>
        </p:spPr>
        <p:txBody>
          <a:bodyPr vert="horz" wrap="square" lIns="91440" tIns="45720" rIns="91440" bIns="45720" rtlCol="0" anchor="t">
            <a:normAutofit/>
          </a:bodyPr>
          <a:lstStyle/>
          <a:p>
            <a:pPr marL="0" marR="0" indent="0" algn="ctr" defTabSz="914400" rtl="0" eaLnBrk="1" fontAlgn="auto" latinLnBrk="0" hangingPunct="1">
              <a:lnSpc>
                <a:spcPct val="100000"/>
              </a:lnSpc>
              <a:spcBef>
                <a:spcPct val="0"/>
              </a:spcBef>
              <a:spcAft>
                <a:spcPts val="0"/>
              </a:spcAft>
              <a:buClrTx/>
              <a:buSzTx/>
              <a:buFontTx/>
              <a:buNone/>
              <a:tabLst/>
            </a:pPr>
            <a:endParaRPr kumimoji="0" lang="en-US" sz="1600" b="0" i="0" u="none" strike="noStrike" kern="1200" cap="none" spc="0" normalizeH="0" baseline="0" noProof="0" dirty="0">
              <a:ln>
                <a:noFill/>
              </a:ln>
              <a:solidFill>
                <a:schemeClr val="tx1">
                  <a:lumMod val="65000"/>
                  <a:lumOff val="35000"/>
                </a:schemeClr>
              </a:solidFill>
              <a:effectLst/>
              <a:uLnTx/>
              <a:uFillTx/>
              <a:latin typeface="Century Gothic" pitchFamily="34" charset="0"/>
              <a:ea typeface="+mj-ea"/>
              <a:cs typeface="+mj-cs"/>
            </a:endParaRPr>
          </a:p>
        </p:txBody>
      </p:sp>
      <p:sp>
        <p:nvSpPr>
          <p:cNvPr id="6" name="Content Placeholder 2"/>
          <p:cNvSpPr>
            <a:spLocks noGrp="1"/>
          </p:cNvSpPr>
          <p:nvPr>
            <p:ph idx="1" hasCustomPrompt="1"/>
          </p:nvPr>
        </p:nvSpPr>
        <p:spPr>
          <a:xfrm>
            <a:off x="762000" y="2876550"/>
            <a:ext cx="7391400" cy="2057400"/>
          </a:xfrm>
        </p:spPr>
        <p:txBody>
          <a:bodyPr>
            <a:normAutofit/>
          </a:bodyPr>
          <a:lstStyle>
            <a:lvl1pPr marL="319048" indent="-319048">
              <a:spcBef>
                <a:spcPts val="500"/>
              </a:spcBef>
              <a:buClr>
                <a:schemeClr val="accent2"/>
              </a:buClr>
              <a:defRPr sz="2400" baseline="0">
                <a:solidFill>
                  <a:schemeClr val="bg1"/>
                </a:solidFill>
                <a:effectLst>
                  <a:outerShdw blurRad="38100" dist="38100" dir="2700000" algn="tl">
                    <a:srgbClr val="000000">
                      <a:alpha val="43137"/>
                    </a:srgbClr>
                  </a:outerShdw>
                </a:effectLst>
              </a:defRPr>
            </a:lvl1pPr>
            <a:lvl2pPr marL="548573" indent="-274286">
              <a:spcBef>
                <a:spcPts val="500"/>
              </a:spcBef>
              <a:buClr>
                <a:schemeClr val="tx1"/>
              </a:buClr>
              <a:defRPr sz="2400">
                <a:solidFill>
                  <a:srgbClr val="000000"/>
                </a:solidFill>
              </a:defRPr>
            </a:lvl2pPr>
            <a:lvl3pPr indent="-274286">
              <a:spcBef>
                <a:spcPts val="500"/>
              </a:spcBef>
              <a:defRPr sz="2000">
                <a:solidFill>
                  <a:srgbClr val="000000"/>
                </a:solidFill>
              </a:defRPr>
            </a:lvl3pPr>
            <a:lvl4pPr indent="-274286">
              <a:spcBef>
                <a:spcPts val="500"/>
              </a:spcBef>
              <a:defRPr sz="1800">
                <a:solidFill>
                  <a:srgbClr val="000000"/>
                </a:solidFill>
              </a:defRPr>
            </a:lvl4pPr>
            <a:lvl5pPr indent="-274286">
              <a:spcBef>
                <a:spcPts val="500"/>
              </a:spcBef>
              <a:defRPr sz="1800">
                <a:solidFill>
                  <a:srgbClr val="000000"/>
                </a:solidFill>
              </a:defRPr>
            </a:lvl5pPr>
          </a:lstStyle>
          <a:p>
            <a:pPr lvl="0"/>
            <a:r>
              <a:rPr lang="en-US" dirty="0"/>
              <a:t>Free webinars delivered by RL business partners, clients and industry experts</a:t>
            </a:r>
          </a:p>
          <a:p>
            <a:pPr lvl="0"/>
            <a:r>
              <a:rPr lang="en-US" dirty="0"/>
              <a:t>Healthcare industry topics and best practices</a:t>
            </a:r>
          </a:p>
          <a:p>
            <a:pPr lvl="0"/>
            <a:r>
              <a:rPr lang="en-US" dirty="0"/>
              <a:t>Send questions and ideas to </a:t>
            </a:r>
            <a:r>
              <a:rPr lang="en-US" dirty="0" err="1"/>
              <a:t>webinars@rlsolutions.com</a:t>
            </a:r>
            <a:endParaRPr lang="en-US" dirty="0"/>
          </a:p>
        </p:txBody>
      </p:sp>
    </p:spTree>
    <p:extLst>
      <p:ext uri="{BB962C8B-B14F-4D97-AF65-F5344CB8AC3E}">
        <p14:creationId xmlns:p14="http://schemas.microsoft.com/office/powerpoint/2010/main" val="2119050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egin In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1576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creenshot_desktop_points">
    <p:spTree>
      <p:nvGrpSpPr>
        <p:cNvPr id="1" name=""/>
        <p:cNvGrpSpPr/>
        <p:nvPr/>
      </p:nvGrpSpPr>
      <p:grpSpPr>
        <a:xfrm>
          <a:off x="0" y="0"/>
          <a:ext cx="0" cy="0"/>
          <a:chOff x="0" y="0"/>
          <a:chExt cx="0" cy="0"/>
        </a:xfrm>
      </p:grpSpPr>
      <p:pic>
        <p:nvPicPr>
          <p:cNvPr id="3" name="Picture 2" descr="desktopMonitor_sm.png"/>
          <p:cNvPicPr>
            <a:picLocks noChangeAspect="1"/>
          </p:cNvPicPr>
          <p:nvPr userDrawn="1"/>
        </p:nvPicPr>
        <p:blipFill>
          <a:blip r:embed="rId2" cstate="print"/>
          <a:stretch>
            <a:fillRect/>
          </a:stretch>
        </p:blipFill>
        <p:spPr>
          <a:xfrm>
            <a:off x="914400" y="1504950"/>
            <a:ext cx="4076700" cy="3028950"/>
          </a:xfrm>
          <a:prstGeom prst="rect">
            <a:avLst/>
          </a:prstGeom>
        </p:spPr>
      </p:pic>
      <p:sp>
        <p:nvSpPr>
          <p:cNvPr id="4" name="Picture Placeholder 11"/>
          <p:cNvSpPr>
            <a:spLocks noGrp="1"/>
          </p:cNvSpPr>
          <p:nvPr>
            <p:ph type="pic" sz="quarter" idx="10"/>
          </p:nvPr>
        </p:nvSpPr>
        <p:spPr>
          <a:xfrm>
            <a:off x="1138428" y="1691640"/>
            <a:ext cx="3575304" cy="1847088"/>
          </a:xfrm>
        </p:spPr>
        <p:txBody>
          <a:bodyPr/>
          <a:lstStyle>
            <a:lvl1pPr>
              <a:buNone/>
              <a:defRPr/>
            </a:lvl1pPr>
          </a:lstStyle>
          <a:p>
            <a:endParaRPr lang="en-US" dirty="0"/>
          </a:p>
        </p:txBody>
      </p:sp>
      <p:sp>
        <p:nvSpPr>
          <p:cNvPr id="5" name="Title 1"/>
          <p:cNvSpPr>
            <a:spLocks noGrp="1"/>
          </p:cNvSpPr>
          <p:nvPr>
            <p:ph type="title" hasCustomPrompt="1"/>
          </p:nvPr>
        </p:nvSpPr>
        <p:spPr>
          <a:xfrm>
            <a:off x="990600" y="447675"/>
            <a:ext cx="7086600" cy="857250"/>
          </a:xfrm>
        </p:spPr>
        <p:txBody>
          <a:bodyPr>
            <a:normAutofit/>
          </a:bodyPr>
          <a:lstStyle>
            <a:lvl1pPr algn="l">
              <a:defRPr sz="2800" b="1">
                <a:solidFill>
                  <a:schemeClr val="accent1"/>
                </a:solidFill>
              </a:defRPr>
            </a:lvl1pPr>
          </a:lstStyle>
          <a:p>
            <a:r>
              <a:rPr lang="en-US" dirty="0"/>
              <a:t>Click to edit title</a:t>
            </a:r>
          </a:p>
        </p:txBody>
      </p:sp>
      <p:sp>
        <p:nvSpPr>
          <p:cNvPr id="6" name="Text Placeholder 20"/>
          <p:cNvSpPr>
            <a:spLocks noGrp="1"/>
          </p:cNvSpPr>
          <p:nvPr>
            <p:ph type="body" sz="quarter" idx="11"/>
          </p:nvPr>
        </p:nvSpPr>
        <p:spPr>
          <a:xfrm>
            <a:off x="5105400" y="1962150"/>
            <a:ext cx="2971800" cy="2743200"/>
          </a:xfrm>
        </p:spPr>
        <p:txBody>
          <a:bodyPr>
            <a:normAutofit/>
          </a:bodyPr>
          <a:lstStyle>
            <a:lvl1pPr marL="319088" indent="-319088">
              <a:buClr>
                <a:srgbClr val="7DC142"/>
              </a:buClr>
              <a:defRPr sz="22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3"/>
          <p:cNvSpPr>
            <a:spLocks noGrp="1"/>
          </p:cNvSpPr>
          <p:nvPr>
            <p:ph type="body" sz="quarter" idx="12" hasCustomPrompt="1"/>
          </p:nvPr>
        </p:nvSpPr>
        <p:spPr>
          <a:xfrm>
            <a:off x="5105400" y="1504950"/>
            <a:ext cx="2971800" cy="457200"/>
          </a:xfrm>
        </p:spPr>
        <p:txBody>
          <a:bodyPr>
            <a:normAutofit/>
          </a:bodyPr>
          <a:lstStyle>
            <a:lvl1pPr>
              <a:buNone/>
              <a:defRPr sz="2400" b="1"/>
            </a:lvl1pPr>
            <a:lvl2pPr>
              <a:buNone/>
              <a:defRPr/>
            </a:lvl2pPr>
            <a:lvl3pPr>
              <a:buNone/>
              <a:defRPr/>
            </a:lvl3pPr>
            <a:lvl4pPr>
              <a:buNone/>
              <a:defRPr/>
            </a:lvl4pPr>
            <a:lvl5pPr>
              <a:buNone/>
              <a:defRPr/>
            </a:lvl5pPr>
          </a:lstStyle>
          <a:p>
            <a:pPr lvl="0"/>
            <a:r>
              <a:rPr lang="en-US" dirty="0"/>
              <a:t>Insert title</a:t>
            </a:r>
          </a:p>
        </p:txBody>
      </p:sp>
    </p:spTree>
    <p:extLst>
      <p:ext uri="{BB962C8B-B14F-4D97-AF65-F5344CB8AC3E}">
        <p14:creationId xmlns:p14="http://schemas.microsoft.com/office/powerpoint/2010/main" val="152360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creenshot_ipad_points">
    <p:spTree>
      <p:nvGrpSpPr>
        <p:cNvPr id="1" name=""/>
        <p:cNvGrpSpPr/>
        <p:nvPr/>
      </p:nvGrpSpPr>
      <p:grpSpPr>
        <a:xfrm>
          <a:off x="0" y="0"/>
          <a:ext cx="0" cy="0"/>
          <a:chOff x="0" y="0"/>
          <a:chExt cx="0" cy="0"/>
        </a:xfrm>
      </p:grpSpPr>
      <p:pic>
        <p:nvPicPr>
          <p:cNvPr id="3" name="Picture 2" descr="tablet.png"/>
          <p:cNvPicPr>
            <a:picLocks noChangeAspect="1"/>
          </p:cNvPicPr>
          <p:nvPr userDrawn="1"/>
        </p:nvPicPr>
        <p:blipFill>
          <a:blip r:embed="rId2" cstate="print"/>
          <a:stretch>
            <a:fillRect/>
          </a:stretch>
        </p:blipFill>
        <p:spPr>
          <a:xfrm>
            <a:off x="990600" y="1428750"/>
            <a:ext cx="4038600" cy="3010253"/>
          </a:xfrm>
          <a:prstGeom prst="rect">
            <a:avLst/>
          </a:prstGeom>
        </p:spPr>
      </p:pic>
      <p:sp>
        <p:nvSpPr>
          <p:cNvPr id="4" name="Picture Placeholder 11"/>
          <p:cNvSpPr>
            <a:spLocks noGrp="1"/>
          </p:cNvSpPr>
          <p:nvPr>
            <p:ph type="pic" sz="quarter" idx="10"/>
          </p:nvPr>
        </p:nvSpPr>
        <p:spPr>
          <a:xfrm>
            <a:off x="1371600" y="1657348"/>
            <a:ext cx="3276600" cy="2514600"/>
          </a:xfrm>
        </p:spPr>
        <p:txBody>
          <a:bodyPr/>
          <a:lstStyle>
            <a:lvl1pPr>
              <a:buNone/>
              <a:defRPr/>
            </a:lvl1pPr>
          </a:lstStyle>
          <a:p>
            <a:endParaRPr lang="en-US" dirty="0"/>
          </a:p>
        </p:txBody>
      </p:sp>
      <p:sp>
        <p:nvSpPr>
          <p:cNvPr id="5" name="Title 1"/>
          <p:cNvSpPr>
            <a:spLocks noGrp="1"/>
          </p:cNvSpPr>
          <p:nvPr>
            <p:ph type="title" hasCustomPrompt="1"/>
          </p:nvPr>
        </p:nvSpPr>
        <p:spPr>
          <a:xfrm>
            <a:off x="990600" y="342900"/>
            <a:ext cx="7086600" cy="857250"/>
          </a:xfrm>
        </p:spPr>
        <p:txBody>
          <a:bodyPr>
            <a:normAutofit/>
          </a:bodyPr>
          <a:lstStyle>
            <a:lvl1pPr algn="l">
              <a:defRPr sz="2800" b="1">
                <a:solidFill>
                  <a:schemeClr val="accent1"/>
                </a:solidFill>
              </a:defRPr>
            </a:lvl1pPr>
          </a:lstStyle>
          <a:p>
            <a:r>
              <a:rPr lang="en-US" dirty="0"/>
              <a:t>Click to edit title</a:t>
            </a:r>
          </a:p>
        </p:txBody>
      </p:sp>
      <p:sp>
        <p:nvSpPr>
          <p:cNvPr id="6" name="Text Placeholder 20"/>
          <p:cNvSpPr>
            <a:spLocks noGrp="1"/>
          </p:cNvSpPr>
          <p:nvPr>
            <p:ph type="body" sz="quarter" idx="11"/>
          </p:nvPr>
        </p:nvSpPr>
        <p:spPr>
          <a:xfrm>
            <a:off x="5257800" y="1962150"/>
            <a:ext cx="2819400" cy="2743200"/>
          </a:xfrm>
        </p:spPr>
        <p:txBody>
          <a:bodyPr>
            <a:normAutofit/>
          </a:bodyPr>
          <a:lstStyle>
            <a:lvl1pPr marL="319088" indent="-319088">
              <a:buClr>
                <a:srgbClr val="7DC142"/>
              </a:buClr>
              <a:defRPr sz="22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3"/>
          <p:cNvSpPr>
            <a:spLocks noGrp="1"/>
          </p:cNvSpPr>
          <p:nvPr>
            <p:ph type="body" sz="quarter" idx="12" hasCustomPrompt="1"/>
          </p:nvPr>
        </p:nvSpPr>
        <p:spPr>
          <a:xfrm>
            <a:off x="5257800" y="1504950"/>
            <a:ext cx="2819400" cy="457200"/>
          </a:xfrm>
        </p:spPr>
        <p:txBody>
          <a:bodyPr>
            <a:normAutofit/>
          </a:bodyPr>
          <a:lstStyle>
            <a:lvl1pPr>
              <a:buNone/>
              <a:defRPr sz="2400" b="1"/>
            </a:lvl1pPr>
            <a:lvl2pPr>
              <a:buNone/>
              <a:defRPr/>
            </a:lvl2pPr>
            <a:lvl3pPr>
              <a:buNone/>
              <a:defRPr/>
            </a:lvl3pPr>
            <a:lvl4pPr>
              <a:buNone/>
              <a:defRPr/>
            </a:lvl4pPr>
            <a:lvl5pPr>
              <a:buNone/>
              <a:defRPr/>
            </a:lvl5pPr>
          </a:lstStyle>
          <a:p>
            <a:pPr lvl="0"/>
            <a:r>
              <a:rPr lang="en-US" dirty="0"/>
              <a:t>Insert title</a:t>
            </a:r>
          </a:p>
        </p:txBody>
      </p:sp>
    </p:spTree>
    <p:extLst>
      <p:ext uri="{BB962C8B-B14F-4D97-AF65-F5344CB8AC3E}">
        <p14:creationId xmlns:p14="http://schemas.microsoft.com/office/powerpoint/2010/main" val="1200988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creenshot_mobile_points">
    <p:spTree>
      <p:nvGrpSpPr>
        <p:cNvPr id="1" name=""/>
        <p:cNvGrpSpPr/>
        <p:nvPr/>
      </p:nvGrpSpPr>
      <p:grpSpPr>
        <a:xfrm>
          <a:off x="0" y="0"/>
          <a:ext cx="0" cy="0"/>
          <a:chOff x="0" y="0"/>
          <a:chExt cx="0" cy="0"/>
        </a:xfrm>
      </p:grpSpPr>
      <p:sp>
        <p:nvSpPr>
          <p:cNvPr id="3" name="TextBox 2"/>
          <p:cNvSpPr txBox="1"/>
          <p:nvPr userDrawn="1"/>
        </p:nvSpPr>
        <p:spPr>
          <a:xfrm>
            <a:off x="4307840" y="2092960"/>
            <a:ext cx="914400" cy="914400"/>
          </a:xfrm>
          <a:prstGeom prst="rect">
            <a:avLst/>
          </a:prstGeom>
        </p:spPr>
        <p:txBody>
          <a:bodyPr vert="horz" wrap="none" lIns="91440" tIns="45720" rIns="91440" bIns="45720" rtlCol="0" anchor="t">
            <a:normAutofit/>
          </a:bodyPr>
          <a:lstStyle/>
          <a:p>
            <a:pPr marL="0" marR="0" indent="0" algn="ctr" defTabSz="914400" rtl="0" eaLnBrk="1" fontAlgn="auto" latinLnBrk="0" hangingPunct="1">
              <a:lnSpc>
                <a:spcPct val="100000"/>
              </a:lnSpc>
              <a:spcBef>
                <a:spcPct val="0"/>
              </a:spcBef>
              <a:spcAft>
                <a:spcPts val="0"/>
              </a:spcAft>
              <a:buClrTx/>
              <a:buSzTx/>
              <a:buFontTx/>
              <a:buNone/>
              <a:tabLst/>
            </a:pPr>
            <a:endParaRPr kumimoji="0" lang="en-US" sz="1600" b="0" i="0" u="none" strike="noStrike" kern="1200" cap="none" spc="0" normalizeH="0" baseline="0" noProof="0" dirty="0">
              <a:ln>
                <a:noFill/>
              </a:ln>
              <a:solidFill>
                <a:schemeClr val="tx1">
                  <a:lumMod val="65000"/>
                  <a:lumOff val="35000"/>
                </a:schemeClr>
              </a:solidFill>
              <a:effectLst/>
              <a:uLnTx/>
              <a:uFillTx/>
              <a:latin typeface="Century Gothic" pitchFamily="34" charset="0"/>
              <a:ea typeface="+mj-ea"/>
              <a:cs typeface="+mj-cs"/>
            </a:endParaRPr>
          </a:p>
        </p:txBody>
      </p:sp>
      <p:pic>
        <p:nvPicPr>
          <p:cNvPr id="4" name="Picture 3" descr="phone.png"/>
          <p:cNvPicPr>
            <a:picLocks noChangeAspect="1"/>
          </p:cNvPicPr>
          <p:nvPr userDrawn="1"/>
        </p:nvPicPr>
        <p:blipFill>
          <a:blip r:embed="rId2" cstate="print"/>
          <a:stretch>
            <a:fillRect/>
          </a:stretch>
        </p:blipFill>
        <p:spPr>
          <a:xfrm>
            <a:off x="1143000" y="1352550"/>
            <a:ext cx="2079172" cy="3505200"/>
          </a:xfrm>
          <a:prstGeom prst="rect">
            <a:avLst/>
          </a:prstGeom>
          <a:noFill/>
          <a:ln>
            <a:noFill/>
          </a:ln>
        </p:spPr>
      </p:pic>
      <p:sp>
        <p:nvSpPr>
          <p:cNvPr id="5" name="Picture Placeholder 11"/>
          <p:cNvSpPr>
            <a:spLocks noGrp="1"/>
          </p:cNvSpPr>
          <p:nvPr>
            <p:ph type="pic" sz="quarter" idx="10"/>
          </p:nvPr>
        </p:nvSpPr>
        <p:spPr>
          <a:xfrm>
            <a:off x="1478279" y="1828800"/>
            <a:ext cx="1417320" cy="2542032"/>
          </a:xfrm>
        </p:spPr>
        <p:txBody>
          <a:bodyPr/>
          <a:lstStyle>
            <a:lvl1pPr>
              <a:buNone/>
              <a:defRPr/>
            </a:lvl1pPr>
          </a:lstStyle>
          <a:p>
            <a:endParaRPr lang="en-US" dirty="0"/>
          </a:p>
        </p:txBody>
      </p:sp>
      <p:sp>
        <p:nvSpPr>
          <p:cNvPr id="6" name="Title 1"/>
          <p:cNvSpPr>
            <a:spLocks noGrp="1"/>
          </p:cNvSpPr>
          <p:nvPr>
            <p:ph type="title" hasCustomPrompt="1"/>
          </p:nvPr>
        </p:nvSpPr>
        <p:spPr>
          <a:xfrm>
            <a:off x="1371600" y="342900"/>
            <a:ext cx="6400800" cy="857250"/>
          </a:xfrm>
        </p:spPr>
        <p:txBody>
          <a:bodyPr>
            <a:normAutofit/>
          </a:bodyPr>
          <a:lstStyle>
            <a:lvl1pPr algn="l">
              <a:defRPr sz="2800" b="1">
                <a:solidFill>
                  <a:schemeClr val="accent1"/>
                </a:solidFill>
              </a:defRPr>
            </a:lvl1pPr>
          </a:lstStyle>
          <a:p>
            <a:r>
              <a:rPr lang="en-US" dirty="0"/>
              <a:t>Click to edit title</a:t>
            </a:r>
          </a:p>
        </p:txBody>
      </p:sp>
      <p:sp>
        <p:nvSpPr>
          <p:cNvPr id="7" name="Text Placeholder 20"/>
          <p:cNvSpPr>
            <a:spLocks noGrp="1"/>
          </p:cNvSpPr>
          <p:nvPr>
            <p:ph type="body" sz="quarter" idx="11"/>
          </p:nvPr>
        </p:nvSpPr>
        <p:spPr>
          <a:xfrm>
            <a:off x="3352800" y="1885949"/>
            <a:ext cx="4419600" cy="2743200"/>
          </a:xfrm>
        </p:spPr>
        <p:txBody>
          <a:bodyPr>
            <a:normAutofit/>
          </a:bodyPr>
          <a:lstStyle>
            <a:lvl1pPr marL="319088" indent="-319088">
              <a:buClr>
                <a:srgbClr val="7DC142"/>
              </a:buClr>
              <a:defRPr sz="22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3"/>
          <p:cNvSpPr>
            <a:spLocks noGrp="1"/>
          </p:cNvSpPr>
          <p:nvPr>
            <p:ph type="body" sz="quarter" idx="12" hasCustomPrompt="1"/>
          </p:nvPr>
        </p:nvSpPr>
        <p:spPr>
          <a:xfrm>
            <a:off x="3352800" y="1428749"/>
            <a:ext cx="4419600" cy="457200"/>
          </a:xfrm>
        </p:spPr>
        <p:txBody>
          <a:bodyPr>
            <a:normAutofit/>
          </a:bodyPr>
          <a:lstStyle>
            <a:lvl1pPr>
              <a:buNone/>
              <a:defRPr sz="2400" b="1"/>
            </a:lvl1pPr>
            <a:lvl2pPr>
              <a:buNone/>
              <a:defRPr/>
            </a:lvl2pPr>
            <a:lvl3pPr>
              <a:buNone/>
              <a:defRPr/>
            </a:lvl3pPr>
            <a:lvl4pPr>
              <a:buNone/>
              <a:defRPr/>
            </a:lvl4pPr>
            <a:lvl5pPr>
              <a:buNone/>
              <a:defRPr/>
            </a:lvl5pPr>
          </a:lstStyle>
          <a:p>
            <a:pPr lvl="0"/>
            <a:r>
              <a:rPr lang="en-US" dirty="0"/>
              <a:t>Insert title</a:t>
            </a:r>
          </a:p>
        </p:txBody>
      </p:sp>
    </p:spTree>
    <p:extLst>
      <p:ext uri="{BB962C8B-B14F-4D97-AF65-F5344CB8AC3E}">
        <p14:creationId xmlns:p14="http://schemas.microsoft.com/office/powerpoint/2010/main" val="483113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reenshot_full screen">
    <p:spTree>
      <p:nvGrpSpPr>
        <p:cNvPr id="1" name=""/>
        <p:cNvGrpSpPr/>
        <p:nvPr/>
      </p:nvGrpSpPr>
      <p:grpSpPr>
        <a:xfrm>
          <a:off x="0" y="0"/>
          <a:ext cx="0" cy="0"/>
          <a:chOff x="0" y="0"/>
          <a:chExt cx="0" cy="0"/>
        </a:xfrm>
      </p:grpSpPr>
      <p:pic>
        <p:nvPicPr>
          <p:cNvPr id="3" name="Picture 2" descr="desktopMonitor_sm.png"/>
          <p:cNvPicPr>
            <a:picLocks noChangeAspect="1"/>
          </p:cNvPicPr>
          <p:nvPr userDrawn="1"/>
        </p:nvPicPr>
        <p:blipFill>
          <a:blip r:embed="rId2" cstate="print"/>
          <a:stretch>
            <a:fillRect/>
          </a:stretch>
        </p:blipFill>
        <p:spPr>
          <a:xfrm>
            <a:off x="838200" y="395777"/>
            <a:ext cx="7543800" cy="5604973"/>
          </a:xfrm>
          <a:prstGeom prst="rect">
            <a:avLst/>
          </a:prstGeom>
        </p:spPr>
      </p:pic>
      <p:sp>
        <p:nvSpPr>
          <p:cNvPr id="4" name="Picture Placeholder 11"/>
          <p:cNvSpPr>
            <a:spLocks noGrp="1"/>
          </p:cNvSpPr>
          <p:nvPr>
            <p:ph type="pic" sz="quarter" idx="10"/>
          </p:nvPr>
        </p:nvSpPr>
        <p:spPr>
          <a:xfrm>
            <a:off x="1320865" y="742950"/>
            <a:ext cx="6527735" cy="3352801"/>
          </a:xfrm>
        </p:spPr>
        <p:txBody>
          <a:bodyPr/>
          <a:lstStyle>
            <a:lvl1pPr>
              <a:buNone/>
              <a:defRPr/>
            </a:lvl1pPr>
          </a:lstStyle>
          <a:p>
            <a:endParaRPr lang="en-US" dirty="0"/>
          </a:p>
        </p:txBody>
      </p:sp>
    </p:spTree>
    <p:extLst>
      <p:ext uri="{BB962C8B-B14F-4D97-AF65-F5344CB8AC3E}">
        <p14:creationId xmlns:p14="http://schemas.microsoft.com/office/powerpoint/2010/main" val="323894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creenshot_title">
    <p:spTree>
      <p:nvGrpSpPr>
        <p:cNvPr id="1" name=""/>
        <p:cNvGrpSpPr/>
        <p:nvPr/>
      </p:nvGrpSpPr>
      <p:grpSpPr>
        <a:xfrm>
          <a:off x="0" y="0"/>
          <a:ext cx="0" cy="0"/>
          <a:chOff x="0" y="0"/>
          <a:chExt cx="0" cy="0"/>
        </a:xfrm>
      </p:grpSpPr>
      <p:pic>
        <p:nvPicPr>
          <p:cNvPr id="3" name="Picture 2" descr="desktopMonitor_sm.png"/>
          <p:cNvPicPr>
            <a:picLocks noChangeAspect="1"/>
          </p:cNvPicPr>
          <p:nvPr userDrawn="1"/>
        </p:nvPicPr>
        <p:blipFill>
          <a:blip r:embed="rId2" cstate="print"/>
          <a:stretch>
            <a:fillRect/>
          </a:stretch>
        </p:blipFill>
        <p:spPr>
          <a:xfrm>
            <a:off x="1143000" y="819150"/>
            <a:ext cx="6973977" cy="5181600"/>
          </a:xfrm>
          <a:prstGeom prst="rect">
            <a:avLst/>
          </a:prstGeom>
        </p:spPr>
      </p:pic>
      <p:sp>
        <p:nvSpPr>
          <p:cNvPr id="4" name="Picture Placeholder 11"/>
          <p:cNvSpPr>
            <a:spLocks noGrp="1"/>
          </p:cNvSpPr>
          <p:nvPr>
            <p:ph type="pic" sz="quarter" idx="10"/>
          </p:nvPr>
        </p:nvSpPr>
        <p:spPr>
          <a:xfrm>
            <a:off x="1600200" y="1148605"/>
            <a:ext cx="6019800" cy="3099546"/>
          </a:xfrm>
        </p:spPr>
        <p:txBody>
          <a:bodyPr/>
          <a:lstStyle>
            <a:lvl1pPr>
              <a:buNone/>
              <a:defRPr/>
            </a:lvl1pPr>
          </a:lstStyle>
          <a:p>
            <a:endParaRPr lang="en-US" dirty="0"/>
          </a:p>
        </p:txBody>
      </p:sp>
      <p:sp>
        <p:nvSpPr>
          <p:cNvPr id="6" name="Title 1"/>
          <p:cNvSpPr>
            <a:spLocks noGrp="1"/>
          </p:cNvSpPr>
          <p:nvPr>
            <p:ph type="title" hasCustomPrompt="1"/>
          </p:nvPr>
        </p:nvSpPr>
        <p:spPr>
          <a:xfrm>
            <a:off x="533400" y="190500"/>
            <a:ext cx="8077200" cy="781050"/>
          </a:xfrm>
        </p:spPr>
        <p:txBody>
          <a:bodyPr>
            <a:normAutofit/>
          </a:bodyPr>
          <a:lstStyle>
            <a:lvl1pPr algn="ctr">
              <a:defRPr sz="2800" b="1">
                <a:solidFill>
                  <a:schemeClr val="accent1"/>
                </a:solidFill>
              </a:defRPr>
            </a:lvl1pPr>
          </a:lstStyle>
          <a:p>
            <a:r>
              <a:rPr lang="en-US" dirty="0"/>
              <a:t>Click to edit title</a:t>
            </a:r>
          </a:p>
        </p:txBody>
      </p:sp>
    </p:spTree>
    <p:extLst>
      <p:ext uri="{BB962C8B-B14F-4D97-AF65-F5344CB8AC3E}">
        <p14:creationId xmlns:p14="http://schemas.microsoft.com/office/powerpoint/2010/main" val="1492287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205979"/>
            <a:ext cx="73152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371600" y="1200151"/>
            <a:ext cx="64008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49" r:id="rId1"/>
    <p:sldLayoutId id="2147483702" r:id="rId2"/>
    <p:sldLayoutId id="2147483710" r:id="rId3"/>
    <p:sldLayoutId id="2147483704" r:id="rId4"/>
    <p:sldLayoutId id="2147483705" r:id="rId5"/>
    <p:sldLayoutId id="2147483706" r:id="rId6"/>
    <p:sldLayoutId id="2147483707" r:id="rId7"/>
    <p:sldLayoutId id="2147483708" r:id="rId8"/>
    <p:sldLayoutId id="2147483709" r:id="rId9"/>
    <p:sldLayoutId id="2147483699" r:id="rId10"/>
    <p:sldLayoutId id="2147483679" r:id="rId11"/>
    <p:sldLayoutId id="2147483694" r:id="rId12"/>
    <p:sldLayoutId id="2147483673" r:id="rId13"/>
    <p:sldLayoutId id="2147483696" r:id="rId14"/>
    <p:sldLayoutId id="2147483697" r:id="rId15"/>
    <p:sldLayoutId id="2147483698" r:id="rId16"/>
    <p:sldLayoutId id="2147483660" r:id="rId17"/>
    <p:sldLayoutId id="2147483703" r:id="rId18"/>
    <p:sldLayoutId id="2147483700" r:id="rId19"/>
    <p:sldLayoutId id="2147483711" r:id="rId20"/>
  </p:sldLayoutIdLst>
  <p:txStyles>
    <p:titleStyle>
      <a:lvl1pPr algn="ctr" defTabSz="914286" rtl="0" eaLnBrk="1" latinLnBrk="0" hangingPunct="1">
        <a:spcBef>
          <a:spcPct val="0"/>
        </a:spcBef>
        <a:buNone/>
        <a:defRPr sz="3200" kern="1200" cap="all" baseline="0">
          <a:solidFill>
            <a:schemeClr val="bg1"/>
          </a:solidFill>
          <a:latin typeface="+mj-lt"/>
          <a:ea typeface="+mj-ea"/>
          <a:cs typeface="+mj-cs"/>
        </a:defRPr>
      </a:lvl1pPr>
    </p:titleStyle>
    <p:bodyStyle>
      <a:lvl1pPr marL="0" indent="-320000" algn="l" defTabSz="914286" rtl="0" eaLnBrk="1" latinLnBrk="0" hangingPunct="1">
        <a:spcBef>
          <a:spcPct val="20000"/>
        </a:spcBef>
        <a:buSzPct val="50000"/>
        <a:buFont typeface="Arial" pitchFamily="34" charset="0"/>
        <a:buChar char="►"/>
        <a:defRPr sz="2800" kern="1200" cap="none" baseline="0">
          <a:solidFill>
            <a:schemeClr val="tx1">
              <a:lumMod val="75000"/>
              <a:lumOff val="25000"/>
            </a:schemeClr>
          </a:solidFill>
          <a:latin typeface="+mj-lt"/>
          <a:ea typeface="+mn-ea"/>
          <a:cs typeface="+mn-cs"/>
        </a:defRPr>
      </a:lvl1pPr>
      <a:lvl2pPr marL="0" indent="-320000" algn="l" defTabSz="914286" rtl="0" eaLnBrk="1" latinLnBrk="0" hangingPunct="1">
        <a:spcBef>
          <a:spcPct val="20000"/>
        </a:spcBef>
        <a:buClrTx/>
        <a:buSzPct val="100000"/>
        <a:buFont typeface="Arial" pitchFamily="34" charset="0"/>
        <a:buChar char="•"/>
        <a:defRPr sz="2400" kern="1200">
          <a:solidFill>
            <a:schemeClr val="tx1">
              <a:lumMod val="75000"/>
              <a:lumOff val="25000"/>
            </a:schemeClr>
          </a:solidFill>
          <a:latin typeface="+mj-lt"/>
          <a:ea typeface="+mn-ea"/>
          <a:cs typeface="+mn-cs"/>
        </a:defRPr>
      </a:lvl2pPr>
      <a:lvl3pPr marL="685718" indent="-320000" algn="l" defTabSz="914286" rtl="0" eaLnBrk="1" latinLnBrk="0" hangingPunct="1">
        <a:spcBef>
          <a:spcPct val="20000"/>
        </a:spcBef>
        <a:buFont typeface="Calibri" pitchFamily="34" charset="0"/>
        <a:buChar char="‒"/>
        <a:defRPr sz="2000" kern="1200">
          <a:solidFill>
            <a:schemeClr val="tx1">
              <a:lumMod val="75000"/>
              <a:lumOff val="25000"/>
            </a:schemeClr>
          </a:solidFill>
          <a:latin typeface="+mj-lt"/>
          <a:ea typeface="+mn-ea"/>
          <a:cs typeface="+mn-cs"/>
        </a:defRPr>
      </a:lvl3pPr>
      <a:lvl4pPr marL="1142858" indent="-320000" algn="l" defTabSz="914286" rtl="0" eaLnBrk="1" latinLnBrk="0" hangingPunct="1">
        <a:spcBef>
          <a:spcPct val="20000"/>
        </a:spcBef>
        <a:buFont typeface="Arial" pitchFamily="34" charset="0"/>
        <a:buChar char="–"/>
        <a:defRPr sz="1800" kern="1200">
          <a:solidFill>
            <a:schemeClr val="tx1">
              <a:lumMod val="75000"/>
              <a:lumOff val="25000"/>
            </a:schemeClr>
          </a:solidFill>
          <a:latin typeface="+mj-lt"/>
          <a:ea typeface="+mn-ea"/>
          <a:cs typeface="+mn-cs"/>
        </a:defRPr>
      </a:lvl4pPr>
      <a:lvl5pPr marL="1371430" indent="-320000" algn="l" defTabSz="914286" rtl="0" eaLnBrk="1" latinLnBrk="0" hangingPunct="1">
        <a:spcBef>
          <a:spcPct val="20000"/>
        </a:spcBef>
        <a:buFont typeface="Arial" pitchFamily="34" charset="0"/>
        <a:buChar char="»"/>
        <a:defRPr sz="1800" kern="1200">
          <a:solidFill>
            <a:schemeClr val="tx1">
              <a:lumMod val="75000"/>
              <a:lumOff val="25000"/>
            </a:schemeClr>
          </a:solidFill>
          <a:latin typeface="+mj-lt"/>
          <a:ea typeface="+mn-ea"/>
          <a:cs typeface="+mn-cs"/>
        </a:defRPr>
      </a:lvl5pPr>
      <a:lvl6pPr marL="2514286" indent="-228573"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0" indent="-228573"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3" indent="-228573"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18" indent="-228573"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30" algn="l" defTabSz="914286" rtl="0" eaLnBrk="1" latinLnBrk="0" hangingPunct="1">
        <a:defRPr sz="1800" kern="1200">
          <a:solidFill>
            <a:schemeClr val="tx1"/>
          </a:solidFill>
          <a:latin typeface="+mn-lt"/>
          <a:ea typeface="+mn-ea"/>
          <a:cs typeface="+mn-cs"/>
        </a:defRPr>
      </a:lvl4pPr>
      <a:lvl5pPr marL="1828573" algn="l" defTabSz="914286" rtl="0" eaLnBrk="1" latinLnBrk="0" hangingPunct="1">
        <a:defRPr sz="1800" kern="1200">
          <a:solidFill>
            <a:schemeClr val="tx1"/>
          </a:solidFill>
          <a:latin typeface="+mn-lt"/>
          <a:ea typeface="+mn-ea"/>
          <a:cs typeface="+mn-cs"/>
        </a:defRPr>
      </a:lvl5pPr>
      <a:lvl6pPr marL="2285718"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hyperlink" Target="https://www.ncbi.nlm.nih.gov/pmc/articles/PMC5007135/"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hyperlink" Target="https://www.vox.com/2017/11/30/16720794/scarlet-fever-retur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hyperlink" Target="https://www.youtube.com/watch?v=nc1ZU_zVsfA"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health.state.mn.us/news/pressrel/2017/measles082517.html"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8" Type="http://schemas.openxmlformats.org/officeDocument/2006/relationships/hyperlink" Target="http://www.who.int/news-room/detail/27-02-2017-who-publishes-list-of-bacteria-for-which-new-antibiotics-are-urgently-needed"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www.cdc.gov/drugresistance/index.html" TargetMode="External"/><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hyperlink" Target="https://arstechnica.com/science/2018/03/scary-superbug-can-sneakily-dodge-last-resort-drug-and-we-dont-know-how/" TargetMode="External"/><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30.emf"/><Relationship Id="rId4" Type="http://schemas.openxmlformats.org/officeDocument/2006/relationships/image" Target="../media/image29.emf"/></Relationships>
</file>

<file path=ppt/slides/_rels/slide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86586" y="2409190"/>
            <a:ext cx="7390616" cy="543560"/>
          </a:xfrm>
        </p:spPr>
        <p:txBody>
          <a:bodyPr/>
          <a:lstStyle/>
          <a:p>
            <a:r>
              <a:rPr lang="en-US" dirty="0"/>
              <a:t>Discovering A New Perspective</a:t>
            </a:r>
          </a:p>
        </p:txBody>
      </p:sp>
      <p:sp>
        <p:nvSpPr>
          <p:cNvPr id="3" name="Text Placeholder 2"/>
          <p:cNvSpPr>
            <a:spLocks noGrp="1"/>
          </p:cNvSpPr>
          <p:nvPr>
            <p:ph type="body" sz="quarter" idx="10"/>
          </p:nvPr>
        </p:nvSpPr>
        <p:spPr>
          <a:xfrm>
            <a:off x="685799" y="1200150"/>
            <a:ext cx="7391403" cy="1219200"/>
          </a:xfrm>
        </p:spPr>
        <p:txBody>
          <a:bodyPr>
            <a:normAutofit/>
          </a:bodyPr>
          <a:lstStyle/>
          <a:p>
            <a:r>
              <a:rPr lang="en-US" dirty="0"/>
              <a:t>Trends in Infection Prevention </a:t>
            </a:r>
            <a:br>
              <a:rPr lang="en-US" dirty="0"/>
            </a:br>
            <a:r>
              <a:rPr lang="en-US" dirty="0"/>
              <a:t>and Control:</a:t>
            </a:r>
          </a:p>
        </p:txBody>
      </p:sp>
      <p:sp>
        <p:nvSpPr>
          <p:cNvPr id="4" name="Text Placeholder 3"/>
          <p:cNvSpPr>
            <a:spLocks noGrp="1"/>
          </p:cNvSpPr>
          <p:nvPr>
            <p:ph type="body" sz="quarter" idx="11"/>
          </p:nvPr>
        </p:nvSpPr>
        <p:spPr>
          <a:xfrm>
            <a:off x="703867" y="3271405"/>
            <a:ext cx="2267149" cy="443345"/>
          </a:xfrm>
        </p:spPr>
        <p:txBody>
          <a:bodyPr/>
          <a:lstStyle/>
          <a:p>
            <a:r>
              <a:rPr lang="en-US" dirty="0"/>
              <a:t>Yves Crehore</a:t>
            </a:r>
          </a:p>
        </p:txBody>
      </p:sp>
      <p:sp>
        <p:nvSpPr>
          <p:cNvPr id="5" name="Text Placeholder 4"/>
          <p:cNvSpPr>
            <a:spLocks noGrp="1"/>
          </p:cNvSpPr>
          <p:nvPr>
            <p:ph type="body" sz="quarter" idx="12"/>
          </p:nvPr>
        </p:nvSpPr>
        <p:spPr>
          <a:xfrm>
            <a:off x="704651" y="3737841"/>
            <a:ext cx="2267149" cy="738909"/>
          </a:xfrm>
        </p:spPr>
        <p:txBody>
          <a:bodyPr/>
          <a:lstStyle/>
          <a:p>
            <a:r>
              <a:rPr lang="en-US" dirty="0"/>
              <a:t>RN, ICP</a:t>
            </a:r>
            <a:br>
              <a:rPr lang="en-US" dirty="0"/>
            </a:br>
            <a:r>
              <a:rPr lang="en-US" dirty="0"/>
              <a:t>Product Manager</a:t>
            </a:r>
          </a:p>
          <a:p>
            <a:r>
              <a:rPr lang="en-US" dirty="0"/>
              <a:t>RL Solutions</a:t>
            </a:r>
          </a:p>
        </p:txBody>
      </p:sp>
      <p:sp>
        <p:nvSpPr>
          <p:cNvPr id="6" name="Text Placeholder 3">
            <a:extLst>
              <a:ext uri="{FF2B5EF4-FFF2-40B4-BE49-F238E27FC236}">
                <a16:creationId xmlns:a16="http://schemas.microsoft.com/office/drawing/2014/main" id="{88331443-EC4B-4553-8E57-861750C764A3}"/>
              </a:ext>
            </a:extLst>
          </p:cNvPr>
          <p:cNvSpPr txBox="1">
            <a:spLocks/>
          </p:cNvSpPr>
          <p:nvPr/>
        </p:nvSpPr>
        <p:spPr>
          <a:xfrm>
            <a:off x="3599467" y="3294496"/>
            <a:ext cx="2039333" cy="443345"/>
          </a:xfrm>
          <a:prstGeom prst="rect">
            <a:avLst/>
          </a:prstGeom>
        </p:spPr>
        <p:txBody>
          <a:bodyPr vert="horz" lIns="91440" tIns="45720" rIns="91440" bIns="45720" rtlCol="0" anchor="b" anchorCtr="0">
            <a:normAutofit/>
          </a:bodyPr>
          <a:lstStyle>
            <a:lvl1pPr marL="0" indent="-320000" algn="l" defTabSz="914286" rtl="0" eaLnBrk="1" latinLnBrk="0" hangingPunct="1">
              <a:spcBef>
                <a:spcPct val="20000"/>
              </a:spcBef>
              <a:buSzPct val="50000"/>
              <a:buFont typeface="Arial" pitchFamily="34" charset="0"/>
              <a:buNone/>
              <a:defRPr sz="2000" b="1" kern="1200" cap="none" baseline="0">
                <a:solidFill>
                  <a:schemeClr val="accent4"/>
                </a:solidFill>
                <a:latin typeface="+mj-lt"/>
                <a:ea typeface="+mn-ea"/>
                <a:cs typeface="+mn-cs"/>
              </a:defRPr>
            </a:lvl1pPr>
            <a:lvl2pPr marL="0" indent="-320000" algn="l" defTabSz="914286" rtl="0" eaLnBrk="1" latinLnBrk="0" hangingPunct="1">
              <a:spcBef>
                <a:spcPct val="20000"/>
              </a:spcBef>
              <a:buClrTx/>
              <a:buSzPct val="100000"/>
              <a:buFont typeface="Arial" pitchFamily="34" charset="0"/>
              <a:buNone/>
              <a:defRPr sz="2400" kern="1200">
                <a:solidFill>
                  <a:schemeClr val="tx1">
                    <a:lumMod val="75000"/>
                    <a:lumOff val="25000"/>
                  </a:schemeClr>
                </a:solidFill>
                <a:latin typeface="+mj-lt"/>
                <a:ea typeface="+mn-ea"/>
                <a:cs typeface="+mn-cs"/>
              </a:defRPr>
            </a:lvl2pPr>
            <a:lvl3pPr marL="685718" indent="-320000" algn="l" defTabSz="914286" rtl="0" eaLnBrk="1" latinLnBrk="0" hangingPunct="1">
              <a:spcBef>
                <a:spcPct val="20000"/>
              </a:spcBef>
              <a:buFont typeface="Calibri" pitchFamily="34" charset="0"/>
              <a:buNone/>
              <a:defRPr sz="2000" kern="1200">
                <a:solidFill>
                  <a:schemeClr val="tx1">
                    <a:lumMod val="75000"/>
                    <a:lumOff val="25000"/>
                  </a:schemeClr>
                </a:solidFill>
                <a:latin typeface="+mj-lt"/>
                <a:ea typeface="+mn-ea"/>
                <a:cs typeface="+mn-cs"/>
              </a:defRPr>
            </a:lvl3pPr>
            <a:lvl4pPr marL="1142858" indent="-320000" algn="l" defTabSz="914286" rtl="0" eaLnBrk="1" latinLnBrk="0" hangingPunct="1">
              <a:spcBef>
                <a:spcPct val="20000"/>
              </a:spcBef>
              <a:buFont typeface="Arial" pitchFamily="34" charset="0"/>
              <a:buNone/>
              <a:defRPr sz="1800" kern="1200">
                <a:solidFill>
                  <a:schemeClr val="tx1">
                    <a:lumMod val="75000"/>
                    <a:lumOff val="25000"/>
                  </a:schemeClr>
                </a:solidFill>
                <a:latin typeface="+mj-lt"/>
                <a:ea typeface="+mn-ea"/>
                <a:cs typeface="+mn-cs"/>
              </a:defRPr>
            </a:lvl4pPr>
            <a:lvl5pPr marL="1371430" indent="-320000" algn="l" defTabSz="914286" rtl="0" eaLnBrk="1" latinLnBrk="0" hangingPunct="1">
              <a:spcBef>
                <a:spcPct val="20000"/>
              </a:spcBef>
              <a:buFont typeface="Arial" pitchFamily="34" charset="0"/>
              <a:buNone/>
              <a:defRPr sz="1800" kern="1200">
                <a:solidFill>
                  <a:schemeClr val="tx1">
                    <a:lumMod val="75000"/>
                    <a:lumOff val="25000"/>
                  </a:schemeClr>
                </a:solidFill>
                <a:latin typeface="+mj-lt"/>
                <a:ea typeface="+mn-ea"/>
                <a:cs typeface="+mn-cs"/>
              </a:defRPr>
            </a:lvl5pPr>
            <a:lvl6pPr marL="2514286" indent="-228573"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0" indent="-228573"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3" indent="-228573"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18" indent="-228573"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Adam Scott</a:t>
            </a:r>
          </a:p>
        </p:txBody>
      </p:sp>
      <p:sp>
        <p:nvSpPr>
          <p:cNvPr id="7" name="Text Placeholder 4">
            <a:extLst>
              <a:ext uri="{FF2B5EF4-FFF2-40B4-BE49-F238E27FC236}">
                <a16:creationId xmlns:a16="http://schemas.microsoft.com/office/drawing/2014/main" id="{D8D88445-E950-4CD6-8C70-349284B5E99A}"/>
              </a:ext>
            </a:extLst>
          </p:cNvPr>
          <p:cNvSpPr txBox="1">
            <a:spLocks/>
          </p:cNvSpPr>
          <p:nvPr/>
        </p:nvSpPr>
        <p:spPr>
          <a:xfrm>
            <a:off x="3599467" y="3744985"/>
            <a:ext cx="4839882" cy="738909"/>
          </a:xfrm>
          <a:prstGeom prst="rect">
            <a:avLst/>
          </a:prstGeom>
        </p:spPr>
        <p:txBody>
          <a:bodyPr vert="horz" lIns="91440" tIns="45720" rIns="91440" bIns="45720" rtlCol="0">
            <a:noAutofit/>
          </a:bodyPr>
          <a:lstStyle>
            <a:lvl1pPr marL="0" indent="-320000" algn="l" defTabSz="914286" rtl="0" eaLnBrk="1" latinLnBrk="0" hangingPunct="1">
              <a:spcBef>
                <a:spcPct val="20000"/>
              </a:spcBef>
              <a:buSzPct val="50000"/>
              <a:buFont typeface="Arial" pitchFamily="34" charset="0"/>
              <a:buNone/>
              <a:defRPr sz="1800" i="1" kern="1200" cap="none" baseline="0">
                <a:solidFill>
                  <a:schemeClr val="accent4"/>
                </a:solidFill>
                <a:latin typeface="+mj-lt"/>
                <a:ea typeface="+mn-ea"/>
                <a:cs typeface="+mn-cs"/>
              </a:defRPr>
            </a:lvl1pPr>
            <a:lvl2pPr marL="0" indent="-320000" algn="ctr" defTabSz="914286" rtl="0" eaLnBrk="1" latinLnBrk="0" hangingPunct="1">
              <a:spcBef>
                <a:spcPct val="20000"/>
              </a:spcBef>
              <a:buClrTx/>
              <a:buSzPct val="100000"/>
              <a:buFont typeface="Arial" pitchFamily="34" charset="0"/>
              <a:buNone/>
              <a:defRPr sz="1800" kern="1200">
                <a:solidFill>
                  <a:schemeClr val="bg1"/>
                </a:solidFill>
                <a:latin typeface="+mj-lt"/>
                <a:ea typeface="+mn-ea"/>
                <a:cs typeface="+mn-cs"/>
              </a:defRPr>
            </a:lvl2pPr>
            <a:lvl3pPr marL="685718" indent="-320000" algn="ctr" defTabSz="914286" rtl="0" eaLnBrk="1" latinLnBrk="0" hangingPunct="1">
              <a:spcBef>
                <a:spcPct val="20000"/>
              </a:spcBef>
              <a:buFont typeface="Calibri" pitchFamily="34" charset="0"/>
              <a:buNone/>
              <a:defRPr sz="1800" kern="1200">
                <a:solidFill>
                  <a:schemeClr val="bg1"/>
                </a:solidFill>
                <a:latin typeface="+mj-lt"/>
                <a:ea typeface="+mn-ea"/>
                <a:cs typeface="+mn-cs"/>
              </a:defRPr>
            </a:lvl3pPr>
            <a:lvl4pPr marL="1142858" indent="-320000" algn="ctr" defTabSz="914286" rtl="0" eaLnBrk="1" latinLnBrk="0" hangingPunct="1">
              <a:spcBef>
                <a:spcPct val="20000"/>
              </a:spcBef>
              <a:buFont typeface="Arial" pitchFamily="34" charset="0"/>
              <a:buNone/>
              <a:defRPr sz="1800" kern="1200">
                <a:solidFill>
                  <a:schemeClr val="bg1"/>
                </a:solidFill>
                <a:latin typeface="+mj-lt"/>
                <a:ea typeface="+mn-ea"/>
                <a:cs typeface="+mn-cs"/>
              </a:defRPr>
            </a:lvl4pPr>
            <a:lvl5pPr marL="1371430" indent="-320000" algn="ctr" defTabSz="914286" rtl="0" eaLnBrk="1" latinLnBrk="0" hangingPunct="1">
              <a:spcBef>
                <a:spcPct val="20000"/>
              </a:spcBef>
              <a:buFont typeface="Arial" pitchFamily="34" charset="0"/>
              <a:buNone/>
              <a:defRPr sz="1800" kern="1200">
                <a:solidFill>
                  <a:schemeClr val="bg1"/>
                </a:solidFill>
                <a:latin typeface="+mj-lt"/>
                <a:ea typeface="+mn-ea"/>
                <a:cs typeface="+mn-cs"/>
              </a:defRPr>
            </a:lvl5pPr>
            <a:lvl6pPr marL="2514286" indent="-228573"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0" indent="-228573"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3" indent="-228573"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18" indent="-228573"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Sales Manager, Infection Prevention and Antimicrobial Stewardship</a:t>
            </a:r>
          </a:p>
          <a:p>
            <a:r>
              <a:rPr lang="en-US" dirty="0"/>
              <a:t>RL Solutions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images.unsplash.com/photo-1528752539854-fbf68419b935?ixlib=rb-0.3.5&amp;ixid=eyJhcHBfaWQiOjEyMDd9&amp;s=082a8507f3e755460166f029cec1db89&amp;dpr=1&amp;auto=format&amp;fit=crop&amp;w=1000&amp;q=80&amp;cs=tinysrgb">
            <a:extLst>
              <a:ext uri="{FF2B5EF4-FFF2-40B4-BE49-F238E27FC236}">
                <a16:creationId xmlns:a16="http://schemas.microsoft.com/office/drawing/2014/main" id="{6D7ECAC0-1078-4602-AA11-F40E136F8F8B}"/>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7834" b="783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4103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images.unsplash.com/photo-1513838439567-68d495c5c98b?ixlib=rb-0.3.5&amp;ixid=eyJhcHBfaWQiOjEyMDd9&amp;s=b6863325e0afc02cdfd1c7b9b0503126&amp;dpr=1&amp;auto=format&amp;fit=crop&amp;w=1000&amp;q=80&amp;cs=tinysrgb">
            <a:extLst>
              <a:ext uri="{FF2B5EF4-FFF2-40B4-BE49-F238E27FC236}">
                <a16:creationId xmlns:a16="http://schemas.microsoft.com/office/drawing/2014/main" id="{B031C80F-1093-4281-8E51-E320CC68A6F4}"/>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9298" b="9298"/>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BB23E777-60FA-4015-8D8B-F9CA9151A0F7}"/>
              </a:ext>
            </a:extLst>
          </p:cNvPr>
          <p:cNvGrpSpPr/>
          <p:nvPr/>
        </p:nvGrpSpPr>
        <p:grpSpPr>
          <a:xfrm>
            <a:off x="0" y="4095750"/>
            <a:ext cx="5334000" cy="762000"/>
            <a:chOff x="0" y="4095750"/>
            <a:chExt cx="5334000" cy="762000"/>
          </a:xfrm>
        </p:grpSpPr>
        <p:sp>
          <p:nvSpPr>
            <p:cNvPr id="8" name="Rectangle 7">
              <a:extLst>
                <a:ext uri="{FF2B5EF4-FFF2-40B4-BE49-F238E27FC236}">
                  <a16:creationId xmlns:a16="http://schemas.microsoft.com/office/drawing/2014/main" id="{FAB9F0E0-9F0F-436E-952A-08C7356B1945}"/>
                </a:ext>
              </a:extLst>
            </p:cNvPr>
            <p:cNvSpPr/>
            <p:nvPr/>
          </p:nvSpPr>
          <p:spPr>
            <a:xfrm>
              <a:off x="0" y="4095750"/>
              <a:ext cx="5334000" cy="76200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5D1D18F-29F4-479A-99CF-915BF0FD6058}"/>
                </a:ext>
              </a:extLst>
            </p:cNvPr>
            <p:cNvSpPr txBox="1"/>
            <p:nvPr/>
          </p:nvSpPr>
          <p:spPr>
            <a:xfrm>
              <a:off x="152400" y="4235162"/>
              <a:ext cx="5181600" cy="622588"/>
            </a:xfrm>
            <a:prstGeom prst="rect">
              <a:avLst/>
            </a:prstGeom>
          </p:spPr>
          <p:txBody>
            <a:bodyPr vert="horz" wrap="square" lIns="91440" tIns="45720" rIns="91440" bIns="45720" rtlCol="0" anchor="t">
              <a:normAutofit fontScale="70000" lnSpcReduction="20000"/>
            </a:bodyPr>
            <a:lstStyle/>
            <a:p>
              <a:pPr marL="0" marR="0" indent="0" defTabSz="914400" rtl="0" eaLnBrk="1" fontAlgn="auto" latinLnBrk="0" hangingPunct="1">
                <a:lnSpc>
                  <a:spcPct val="100000"/>
                </a:lnSpc>
                <a:spcBef>
                  <a:spcPct val="0"/>
                </a:spcBef>
                <a:spcAft>
                  <a:spcPts val="0"/>
                </a:spcAft>
                <a:buClrTx/>
                <a:buSzTx/>
                <a:buFontTx/>
                <a:buNone/>
                <a:tabLst/>
              </a:pPr>
              <a:r>
                <a:rPr kumimoji="0" lang="en-US" sz="2800" b="1" u="none" strike="noStrike" kern="1200" cap="none" spc="0" normalizeH="0" baseline="0" noProof="0" dirty="0">
                  <a:ln>
                    <a:noFill/>
                  </a:ln>
                  <a:solidFill>
                    <a:schemeClr val="tx2"/>
                  </a:solidFill>
                  <a:effectLst/>
                  <a:uLnTx/>
                  <a:uFillTx/>
                  <a:latin typeface="Arial" panose="020B0604020202020204" pitchFamily="34" charset="0"/>
                  <a:ea typeface="+mj-ea"/>
                  <a:cs typeface="Arial" panose="020B0604020202020204" pitchFamily="34" charset="0"/>
                </a:rPr>
                <a:t>Consumers Expect Care in More Consumer–Friendly Environments</a:t>
              </a:r>
            </a:p>
          </p:txBody>
        </p:sp>
      </p:grpSp>
    </p:spTree>
    <p:extLst>
      <p:ext uri="{BB962C8B-B14F-4D97-AF65-F5344CB8AC3E}">
        <p14:creationId xmlns:p14="http://schemas.microsoft.com/office/powerpoint/2010/main" val="2287897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
            <a:ext cx="7467600" cy="857250"/>
          </a:xfrm>
        </p:spPr>
        <p:txBody>
          <a:bodyPr>
            <a:normAutofit fontScale="90000"/>
          </a:bodyPr>
          <a:lstStyle/>
          <a:p>
            <a:r>
              <a:rPr lang="en-US" dirty="0"/>
              <a:t>Changes in the design of healthcare facilities</a:t>
            </a:r>
          </a:p>
        </p:txBody>
      </p:sp>
      <p:sp>
        <p:nvSpPr>
          <p:cNvPr id="3" name="Content Placeholder 2"/>
          <p:cNvSpPr>
            <a:spLocks noGrp="1"/>
          </p:cNvSpPr>
          <p:nvPr>
            <p:ph idx="1"/>
          </p:nvPr>
        </p:nvSpPr>
        <p:spPr/>
        <p:txBody>
          <a:bodyPr>
            <a:normAutofit/>
          </a:bodyPr>
          <a:lstStyle/>
          <a:p>
            <a:r>
              <a:rPr lang="en-US" dirty="0"/>
              <a:t>Facilities are being designed with a more home or hotel like care setting.</a:t>
            </a:r>
          </a:p>
          <a:p>
            <a:r>
              <a:rPr lang="en-US" dirty="0"/>
              <a:t>Less clinical and more calmer environments are aimed to increase Patient Satisfaction Scores and to influence consumer care choices.</a:t>
            </a:r>
          </a:p>
          <a:p>
            <a:r>
              <a:rPr lang="en-US" dirty="0"/>
              <a:t>Infection Control Teams are increasingly involved with material selections for products used in care that reduce or limit bioburden and still provide comfort.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01B6D77-7E9E-4619-A0A1-B5C97D8CA914}"/>
              </a:ext>
            </a:extLst>
          </p:cNvPr>
          <p:cNvSpPr>
            <a:spLocks noGrp="1"/>
          </p:cNvSpPr>
          <p:nvPr>
            <p:ph type="pic" sz="quarter" idx="10"/>
          </p:nvPr>
        </p:nvSpPr>
        <p:spPr/>
      </p:sp>
      <p:pic>
        <p:nvPicPr>
          <p:cNvPr id="5130" name="Picture 10" descr="A roll-up garage door with the number two painted on it">
            <a:extLst>
              <a:ext uri="{FF2B5EF4-FFF2-40B4-BE49-F238E27FC236}">
                <a16:creationId xmlns:a16="http://schemas.microsoft.com/office/drawing/2014/main" id="{D17B714E-EF12-4472-8638-E53D4C3C9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42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2926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2295CB58-DD98-4F4B-8E5F-CA6DB971D8F0}"/>
              </a:ext>
            </a:extLst>
          </p:cNvPr>
          <p:cNvPicPr>
            <a:picLocks noGrp="1" noChangeAspect="1"/>
          </p:cNvPicPr>
          <p:nvPr>
            <p:ph type="pic" sz="quarter" idx="10"/>
          </p:nvPr>
        </p:nvPicPr>
        <p:blipFill>
          <a:blip r:embed="rId2"/>
          <a:srcRect t="7802" b="7802"/>
          <a:stretch>
            <a:fillRect/>
          </a:stretch>
        </p:blipFill>
        <p:spPr/>
      </p:pic>
      <p:sp>
        <p:nvSpPr>
          <p:cNvPr id="14" name="Title 7">
            <a:extLst>
              <a:ext uri="{FF2B5EF4-FFF2-40B4-BE49-F238E27FC236}">
                <a16:creationId xmlns:a16="http://schemas.microsoft.com/office/drawing/2014/main" id="{90C01E99-59F7-4CB8-B17C-6E69628E4AA0}"/>
              </a:ext>
            </a:extLst>
          </p:cNvPr>
          <p:cNvSpPr txBox="1">
            <a:spLocks/>
          </p:cNvSpPr>
          <p:nvPr/>
        </p:nvSpPr>
        <p:spPr>
          <a:xfrm>
            <a:off x="4578096" y="1238250"/>
            <a:ext cx="3810000" cy="2667000"/>
          </a:xfrm>
          <a:prstGeom prst="rect">
            <a:avLst/>
          </a:prstGeom>
        </p:spPr>
        <p:txBody>
          <a:bodyPr/>
          <a:lstStyle>
            <a:lvl1pPr algn="ctr" defTabSz="914286" rtl="0" eaLnBrk="1" latinLnBrk="0" hangingPunct="1">
              <a:spcBef>
                <a:spcPct val="0"/>
              </a:spcBef>
              <a:buNone/>
              <a:defRPr sz="3200" kern="1200" cap="all" baseline="0">
                <a:solidFill>
                  <a:schemeClr val="bg1"/>
                </a:solidFill>
                <a:latin typeface="+mj-lt"/>
                <a:ea typeface="+mj-ea"/>
                <a:cs typeface="+mj-cs"/>
              </a:defRPr>
            </a:lvl1pPr>
          </a:lstStyle>
          <a:p>
            <a:r>
              <a:rPr lang="en-US" b="1" dirty="0"/>
              <a:t>Providing Hospital Level Care in </a:t>
            </a:r>
            <a:br>
              <a:rPr lang="en-US" b="1" dirty="0"/>
            </a:br>
            <a:r>
              <a:rPr lang="en-US" b="1" dirty="0"/>
              <a:t>Non-Hospital Environments</a:t>
            </a:r>
            <a:endParaRPr lang="en-US" dirty="0"/>
          </a:p>
        </p:txBody>
      </p:sp>
    </p:spTree>
    <p:extLst>
      <p:ext uri="{BB962C8B-B14F-4D97-AF65-F5344CB8AC3E}">
        <p14:creationId xmlns:p14="http://schemas.microsoft.com/office/powerpoint/2010/main" val="921255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
            <a:ext cx="7467600" cy="857250"/>
          </a:xfrm>
        </p:spPr>
        <p:txBody>
          <a:bodyPr>
            <a:normAutofit/>
          </a:bodyPr>
          <a:lstStyle/>
          <a:p>
            <a:r>
              <a:rPr lang="en-US" dirty="0"/>
              <a:t>Services outside of hospital environments</a:t>
            </a:r>
          </a:p>
        </p:txBody>
      </p:sp>
      <p:sp>
        <p:nvSpPr>
          <p:cNvPr id="3" name="Content Placeholder 2"/>
          <p:cNvSpPr>
            <a:spLocks noGrp="1"/>
          </p:cNvSpPr>
          <p:nvPr>
            <p:ph idx="1"/>
          </p:nvPr>
        </p:nvSpPr>
        <p:spPr/>
        <p:txBody>
          <a:bodyPr vert="horz" lIns="91440" tIns="45720" rIns="91440" bIns="45720" rtlCol="0" anchor="t">
            <a:normAutofit/>
          </a:bodyPr>
          <a:lstStyle/>
          <a:p>
            <a:r>
              <a:rPr lang="en-US" dirty="0"/>
              <a:t>Out-patient care clinics are now providing services in commercial spaces and retail venues to reduce overhead costs and cater to the patients. </a:t>
            </a:r>
          </a:p>
          <a:p>
            <a:pPr marL="318770" indent="-318770"/>
            <a:r>
              <a:rPr lang="en-US" dirty="0"/>
              <a:t>As the boundaries begin to blur between clinically defined environments and the historically outside world, Infection teams are faced with new challenges.</a:t>
            </a:r>
            <a:endParaRPr lang="en-US" dirty="0">
              <a:cs typeface="Calibri"/>
            </a:endParaRPr>
          </a:p>
          <a:p>
            <a:endParaRPr lang="en-US" dirty="0"/>
          </a:p>
        </p:txBody>
      </p:sp>
    </p:spTree>
    <p:extLst>
      <p:ext uri="{BB962C8B-B14F-4D97-AF65-F5344CB8AC3E}">
        <p14:creationId xmlns:p14="http://schemas.microsoft.com/office/powerpoint/2010/main" val="1270600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
            <a:ext cx="7467600" cy="857250"/>
          </a:xfrm>
        </p:spPr>
        <p:txBody>
          <a:bodyPr>
            <a:normAutofit/>
          </a:bodyPr>
          <a:lstStyle/>
          <a:p>
            <a:r>
              <a:rPr lang="en-US" dirty="0"/>
              <a:t>Services outside of hospital environments</a:t>
            </a:r>
          </a:p>
        </p:txBody>
      </p:sp>
      <p:sp>
        <p:nvSpPr>
          <p:cNvPr id="3" name="Content Placeholder 2"/>
          <p:cNvSpPr>
            <a:spLocks noGrp="1"/>
          </p:cNvSpPr>
          <p:nvPr>
            <p:ph idx="1"/>
          </p:nvPr>
        </p:nvSpPr>
        <p:spPr/>
        <p:txBody>
          <a:bodyPr>
            <a:normAutofit/>
          </a:bodyPr>
          <a:lstStyle/>
          <a:p>
            <a:r>
              <a:rPr lang="en-US" dirty="0"/>
              <a:t>Communicable diseases surveillance will need to evolve into managing the potentially transmission risks inherent in an intermingling transient population. </a:t>
            </a:r>
          </a:p>
          <a:p>
            <a:r>
              <a:rPr lang="en-US" dirty="0"/>
              <a:t>Maintaining environmental control boundaries between the retail environment and the clinical environment is challenging. Retailers are unfamiliar with the levels of environmental controls or importance of zone monitoring to prevent transmission of pathogens in either direction.</a:t>
            </a:r>
          </a:p>
        </p:txBody>
      </p:sp>
    </p:spTree>
    <p:extLst>
      <p:ext uri="{BB962C8B-B14F-4D97-AF65-F5344CB8AC3E}">
        <p14:creationId xmlns:p14="http://schemas.microsoft.com/office/powerpoint/2010/main" val="2298987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rey 3 Chain">
            <a:extLst>
              <a:ext uri="{FF2B5EF4-FFF2-40B4-BE49-F238E27FC236}">
                <a16:creationId xmlns:a16="http://schemas.microsoft.com/office/drawing/2014/main" id="{675662C9-740B-4C5D-B7CC-7E200484F1BF}"/>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7700" b="770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592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7">
            <a:extLst>
              <a:ext uri="{FF2B5EF4-FFF2-40B4-BE49-F238E27FC236}">
                <a16:creationId xmlns:a16="http://schemas.microsoft.com/office/drawing/2014/main" id="{90C01E99-59F7-4CB8-B17C-6E69628E4AA0}"/>
              </a:ext>
            </a:extLst>
          </p:cNvPr>
          <p:cNvSpPr txBox="1">
            <a:spLocks/>
          </p:cNvSpPr>
          <p:nvPr/>
        </p:nvSpPr>
        <p:spPr>
          <a:xfrm>
            <a:off x="4578096" y="1238250"/>
            <a:ext cx="3810000" cy="2667000"/>
          </a:xfrm>
          <a:prstGeom prst="rect">
            <a:avLst/>
          </a:prstGeom>
        </p:spPr>
        <p:txBody>
          <a:bodyPr/>
          <a:lstStyle>
            <a:lvl1pPr algn="ctr" defTabSz="914286" rtl="0" eaLnBrk="1" latinLnBrk="0" hangingPunct="1">
              <a:spcBef>
                <a:spcPct val="0"/>
              </a:spcBef>
              <a:buNone/>
              <a:defRPr sz="3200" kern="1200" cap="all" baseline="0">
                <a:solidFill>
                  <a:schemeClr val="bg1"/>
                </a:solidFill>
                <a:latin typeface="+mj-lt"/>
                <a:ea typeface="+mj-ea"/>
                <a:cs typeface="+mj-cs"/>
              </a:defRPr>
            </a:lvl1pPr>
          </a:lstStyle>
          <a:p>
            <a:r>
              <a:rPr lang="en-US" b="1" dirty="0"/>
              <a:t>Providing Hospital Level Care in </a:t>
            </a:r>
            <a:br>
              <a:rPr lang="en-US" b="1" dirty="0"/>
            </a:br>
            <a:r>
              <a:rPr lang="en-US" b="1" dirty="0"/>
              <a:t>Non-Hospital Environments</a:t>
            </a:r>
            <a:endParaRPr lang="en-US" dirty="0"/>
          </a:p>
        </p:txBody>
      </p:sp>
      <p:pic>
        <p:nvPicPr>
          <p:cNvPr id="11270" name="Picture 6" descr="A scientist in rubber gloves holding a Petri dish with some liquid">
            <a:extLst>
              <a:ext uri="{FF2B5EF4-FFF2-40B4-BE49-F238E27FC236}">
                <a16:creationId xmlns:a16="http://schemas.microsoft.com/office/drawing/2014/main" id="{C375792D-67A1-4B4F-919B-05C3F7BBB9FC}"/>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31250" b="3125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0617DE8D-43F4-40C0-8DD9-EE0FC742BE4D}"/>
              </a:ext>
            </a:extLst>
          </p:cNvPr>
          <p:cNvGrpSpPr/>
          <p:nvPr/>
        </p:nvGrpSpPr>
        <p:grpSpPr>
          <a:xfrm>
            <a:off x="-4011" y="531395"/>
            <a:ext cx="5334000" cy="762000"/>
            <a:chOff x="0" y="4095750"/>
            <a:chExt cx="5334000" cy="762000"/>
          </a:xfrm>
        </p:grpSpPr>
        <p:sp>
          <p:nvSpPr>
            <p:cNvPr id="10" name="Rectangle 9">
              <a:extLst>
                <a:ext uri="{FF2B5EF4-FFF2-40B4-BE49-F238E27FC236}">
                  <a16:creationId xmlns:a16="http://schemas.microsoft.com/office/drawing/2014/main" id="{4C3CA345-2AAC-4806-B6C8-E88777198E16}"/>
                </a:ext>
              </a:extLst>
            </p:cNvPr>
            <p:cNvSpPr/>
            <p:nvPr/>
          </p:nvSpPr>
          <p:spPr>
            <a:xfrm>
              <a:off x="0" y="4095750"/>
              <a:ext cx="5334000" cy="76200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A5E6085-9891-4685-A595-9E8DB6EFBC89}"/>
                </a:ext>
              </a:extLst>
            </p:cNvPr>
            <p:cNvSpPr txBox="1"/>
            <p:nvPr/>
          </p:nvSpPr>
          <p:spPr>
            <a:xfrm>
              <a:off x="152400" y="4235162"/>
              <a:ext cx="5181600" cy="622588"/>
            </a:xfrm>
            <a:prstGeom prst="rect">
              <a:avLst/>
            </a:prstGeom>
          </p:spPr>
          <p:txBody>
            <a:bodyPr vert="horz" wrap="square" lIns="91440" tIns="45720" rIns="91440" bIns="45720" rtlCol="0" anchor="t">
              <a:normAutofit fontScale="85000" lnSpcReduction="10000"/>
            </a:bodyPr>
            <a:lstStyle/>
            <a:p>
              <a:pPr marL="0" marR="0" indent="0" defTabSz="914400" rtl="0" eaLnBrk="1" fontAlgn="auto" latinLnBrk="0" hangingPunct="1">
                <a:lnSpc>
                  <a:spcPct val="100000"/>
                </a:lnSpc>
                <a:spcBef>
                  <a:spcPct val="0"/>
                </a:spcBef>
                <a:spcAft>
                  <a:spcPts val="0"/>
                </a:spcAft>
                <a:buClrTx/>
                <a:buSzTx/>
                <a:buFontTx/>
                <a:buNone/>
                <a:tabLst/>
              </a:pPr>
              <a:r>
                <a:rPr kumimoji="0" lang="en-US" sz="2800" b="1" u="none" strike="noStrike" kern="1200" cap="none" spc="0" normalizeH="0" baseline="0" noProof="0" dirty="0">
                  <a:ln>
                    <a:noFill/>
                  </a:ln>
                  <a:solidFill>
                    <a:schemeClr val="tx2"/>
                  </a:solidFill>
                  <a:effectLst/>
                  <a:uLnTx/>
                  <a:uFillTx/>
                  <a:latin typeface="Arial" panose="020B0604020202020204" pitchFamily="34" charset="0"/>
                  <a:ea typeface="+mj-ea"/>
                  <a:cs typeface="Arial" panose="020B0604020202020204" pitchFamily="34" charset="0"/>
                </a:rPr>
                <a:t>The Resurgence of Old Diseases</a:t>
              </a:r>
            </a:p>
          </p:txBody>
        </p:sp>
      </p:grpSp>
    </p:spTree>
    <p:extLst>
      <p:ext uri="{BB962C8B-B14F-4D97-AF65-F5344CB8AC3E}">
        <p14:creationId xmlns:p14="http://schemas.microsoft.com/office/powerpoint/2010/main" val="4108190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
            <a:ext cx="8001000" cy="857250"/>
          </a:xfrm>
        </p:spPr>
        <p:txBody>
          <a:bodyPr>
            <a:normAutofit fontScale="90000"/>
          </a:bodyPr>
          <a:lstStyle/>
          <a:p>
            <a:r>
              <a:rPr lang="en-US" dirty="0"/>
              <a:t>Low Vaccine Adherence – population immunity</a:t>
            </a:r>
          </a:p>
        </p:txBody>
      </p:sp>
      <p:sp>
        <p:nvSpPr>
          <p:cNvPr id="3" name="Content Placeholder 2"/>
          <p:cNvSpPr>
            <a:spLocks noGrp="1"/>
          </p:cNvSpPr>
          <p:nvPr>
            <p:ph idx="1"/>
          </p:nvPr>
        </p:nvSpPr>
        <p:spPr/>
        <p:txBody>
          <a:bodyPr vert="horz" lIns="91440" tIns="45720" rIns="91440" bIns="45720" rtlCol="0" anchor="t">
            <a:normAutofit/>
          </a:bodyPr>
          <a:lstStyle/>
          <a:p>
            <a:pPr marL="318770" indent="-318770"/>
            <a:r>
              <a:rPr lang="en-US" dirty="0"/>
              <a:t>Mis-information is leading to lower vaccine adherence, coupled with waning population immunity resulting in the resurgence of vaccine preventable diseases.* </a:t>
            </a:r>
          </a:p>
          <a:p>
            <a:r>
              <a:rPr lang="en-US" dirty="0"/>
              <a:t>In 2009, increase cases of Scarlet fever were noted in South Korea, the Chinese mainland and Vietnam. </a:t>
            </a:r>
          </a:p>
          <a:p>
            <a:pPr marL="0" indent="0">
              <a:buNone/>
            </a:pPr>
            <a:endParaRPr lang="en-US" dirty="0"/>
          </a:p>
        </p:txBody>
      </p:sp>
      <p:sp>
        <p:nvSpPr>
          <p:cNvPr id="4" name="TextBox 3">
            <a:extLst>
              <a:ext uri="{FF2B5EF4-FFF2-40B4-BE49-F238E27FC236}">
                <a16:creationId xmlns:a16="http://schemas.microsoft.com/office/drawing/2014/main" id="{649F38DD-6D95-433E-9A8D-6B795C0AF6EB}"/>
              </a:ext>
            </a:extLst>
          </p:cNvPr>
          <p:cNvSpPr txBox="1"/>
          <p:nvPr/>
        </p:nvSpPr>
        <p:spPr>
          <a:xfrm>
            <a:off x="609600" y="4343400"/>
            <a:ext cx="7924800" cy="457200"/>
          </a:xfrm>
          <a:prstGeom prst="rect">
            <a:avLst/>
          </a:prstGeom>
        </p:spPr>
        <p:txBody>
          <a:bodyPr vert="horz" wrap="square" lIns="91440" tIns="45720" rIns="91440" bIns="45720" rtlCol="0" anchor="t">
            <a:noAutofit/>
          </a:bodyPr>
          <a:lstStyle/>
          <a:p>
            <a:r>
              <a:rPr lang="en-US" sz="1200" baseline="-25000" dirty="0"/>
              <a:t>*Data retrieved from: NCBI Article: Association Between Vaccine Refusal and Vaccine-Preventable Diseases in the United States – A Review of Measles and Pertussis: </a:t>
            </a:r>
            <a:r>
              <a:rPr lang="en-US" sz="1200" baseline="-25000" dirty="0">
                <a:hlinkClick r:id="rId3"/>
              </a:rPr>
              <a:t>https://www.ncbi.nlm.nih.gov/pmc/articles/PMC5007135/</a:t>
            </a:r>
            <a:endParaRPr lang="en-US" sz="1200" dirty="0">
              <a:cs typeface="Calibri"/>
            </a:endParaRPr>
          </a:p>
          <a:p>
            <a:endParaRPr lang="en-US" sz="1200" dirty="0">
              <a:cs typeface="Calibri"/>
            </a:endParaRPr>
          </a:p>
          <a:p>
            <a:endParaRPr lang="en-US" sz="1200" dirty="0"/>
          </a:p>
        </p:txBody>
      </p:sp>
    </p:spTree>
    <p:extLst>
      <p:ext uri="{BB962C8B-B14F-4D97-AF65-F5344CB8AC3E}">
        <p14:creationId xmlns:p14="http://schemas.microsoft.com/office/powerpoint/2010/main" val="4076237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dirty="0"/>
              <a:t>Meet the presenters</a:t>
            </a:r>
          </a:p>
        </p:txBody>
      </p:sp>
      <p:sp>
        <p:nvSpPr>
          <p:cNvPr id="4" name="Text Placeholder 3"/>
          <p:cNvSpPr>
            <a:spLocks noGrp="1"/>
          </p:cNvSpPr>
          <p:nvPr>
            <p:ph type="body" sz="quarter" idx="11"/>
          </p:nvPr>
        </p:nvSpPr>
        <p:spPr/>
        <p:txBody>
          <a:bodyPr/>
          <a:lstStyle/>
          <a:p>
            <a:r>
              <a:rPr lang="en-US" dirty="0"/>
              <a:t>Yves Crehore</a:t>
            </a:r>
          </a:p>
        </p:txBody>
      </p:sp>
      <p:sp>
        <p:nvSpPr>
          <p:cNvPr id="5" name="Text Placeholder 4"/>
          <p:cNvSpPr>
            <a:spLocks noGrp="1"/>
          </p:cNvSpPr>
          <p:nvPr>
            <p:ph type="body" sz="quarter" idx="12"/>
          </p:nvPr>
        </p:nvSpPr>
        <p:spPr/>
        <p:txBody>
          <a:bodyPr/>
          <a:lstStyle/>
          <a:p>
            <a:r>
              <a:rPr lang="en-US" dirty="0"/>
              <a:t>RN, ICP, Product Manager</a:t>
            </a:r>
            <a:br>
              <a:rPr lang="en-US" dirty="0"/>
            </a:br>
            <a:r>
              <a:rPr lang="en-US" dirty="0"/>
              <a:t>RL Solutions</a:t>
            </a:r>
          </a:p>
        </p:txBody>
      </p:sp>
      <p:sp>
        <p:nvSpPr>
          <p:cNvPr id="6" name="Text Placeholder 5"/>
          <p:cNvSpPr>
            <a:spLocks noGrp="1"/>
          </p:cNvSpPr>
          <p:nvPr>
            <p:ph type="body" sz="quarter" idx="13"/>
          </p:nvPr>
        </p:nvSpPr>
        <p:spPr/>
        <p:txBody>
          <a:bodyPr/>
          <a:lstStyle/>
          <a:p>
            <a:pPr indent="0">
              <a:buNone/>
            </a:pPr>
            <a:r>
              <a:rPr lang="en-US" dirty="0"/>
              <a:t>As the Infection Product Manager, Yves' day to day involves the innovating and improving of our products to directly impact patient care and outcomes. Off the clock, you can find him being a </a:t>
            </a:r>
            <a:r>
              <a:rPr lang="en-US" dirty="0" err="1"/>
              <a:t>Poppi</a:t>
            </a:r>
            <a:r>
              <a:rPr lang="en-US" dirty="0"/>
              <a:t> to his twin girls, which in his opinion is the best job and hobby in the World!</a:t>
            </a:r>
          </a:p>
        </p:txBody>
      </p:sp>
      <p:pic>
        <p:nvPicPr>
          <p:cNvPr id="24" name="Picture Placeholder 23">
            <a:extLst>
              <a:ext uri="{FF2B5EF4-FFF2-40B4-BE49-F238E27FC236}">
                <a16:creationId xmlns:a16="http://schemas.microsoft.com/office/drawing/2014/main" id="{825099A7-7068-4C9E-9E6B-E0258AA1BD9F}"/>
              </a:ext>
            </a:extLst>
          </p:cNvPr>
          <p:cNvPicPr>
            <a:picLocks noGrp="1" noChangeAspect="1"/>
          </p:cNvPicPr>
          <p:nvPr>
            <p:ph type="pic" sz="quarter" idx="10"/>
          </p:nvPr>
        </p:nvPicPr>
        <p:blipFill>
          <a:blip r:embed="rId2"/>
          <a:srcRect l="667" r="667"/>
          <a:stretch>
            <a:fillRect/>
          </a:stretch>
        </p:blipFill>
        <p:spPr/>
      </p:pic>
    </p:spTree>
    <p:extLst>
      <p:ext uri="{BB962C8B-B14F-4D97-AF65-F5344CB8AC3E}">
        <p14:creationId xmlns:p14="http://schemas.microsoft.com/office/powerpoint/2010/main" val="1621038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Mysterious Return of Scarlet Fever</a:t>
            </a:r>
          </a:p>
        </p:txBody>
      </p:sp>
      <p:sp>
        <p:nvSpPr>
          <p:cNvPr id="4" name="Text Placeholder 3"/>
          <p:cNvSpPr>
            <a:spLocks noGrp="1"/>
          </p:cNvSpPr>
          <p:nvPr>
            <p:ph type="body" sz="quarter" idx="11"/>
          </p:nvPr>
        </p:nvSpPr>
        <p:spPr>
          <a:xfrm>
            <a:off x="5181600" y="971550"/>
            <a:ext cx="3657600" cy="3657600"/>
          </a:xfrm>
        </p:spPr>
        <p:txBody>
          <a:bodyPr>
            <a:normAutofit/>
          </a:bodyPr>
          <a:lstStyle/>
          <a:p>
            <a:r>
              <a:rPr lang="en-US" dirty="0"/>
              <a:t>A Lancet Study: England and Wales saw three times more Scarlet Fever cases in 2014 than previous years and highest rate in 50 years.</a:t>
            </a:r>
          </a:p>
          <a:p>
            <a:r>
              <a:rPr lang="en-US" dirty="0"/>
              <a:t>Scarlet Fever was the number one killer of children in the 19</a:t>
            </a:r>
            <a:r>
              <a:rPr lang="en-US" baseline="30000" dirty="0"/>
              <a:t>th</a:t>
            </a:r>
            <a:r>
              <a:rPr lang="en-US" dirty="0"/>
              <a:t> and 20</a:t>
            </a:r>
            <a:r>
              <a:rPr lang="en-US" baseline="30000" dirty="0"/>
              <a:t>th</a:t>
            </a:r>
            <a:r>
              <a:rPr lang="en-US" dirty="0"/>
              <a:t> century – and it’s back!</a:t>
            </a:r>
          </a:p>
        </p:txBody>
      </p:sp>
      <p:pic>
        <p:nvPicPr>
          <p:cNvPr id="12292" name="Picture 4" descr="https://cdn.vox-cdn.com/thumbor/V4qOZjt65mLwGq3iybOwxxQyIDs=/0x0:802x388/1200x0/filters:focal(0x0:802x388)/cdn.vox-cdn.com/uploads/chorus_asset/file/9783267/Screen_Shot_2017_11_30_at_2.11.29_PM.png">
            <a:extLst>
              <a:ext uri="{FF2B5EF4-FFF2-40B4-BE49-F238E27FC236}">
                <a16:creationId xmlns:a16="http://schemas.microsoft.com/office/drawing/2014/main" id="{2AB252F5-B8A5-4147-AD84-D1B63BD68D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93466"/>
            <a:ext cx="4572000" cy="22137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AF84EE7-E509-4D03-BBAB-064B2BF592A3}"/>
              </a:ext>
            </a:extLst>
          </p:cNvPr>
          <p:cNvSpPr txBox="1"/>
          <p:nvPr/>
        </p:nvSpPr>
        <p:spPr>
          <a:xfrm>
            <a:off x="1231556" y="3907234"/>
            <a:ext cx="3328087" cy="622588"/>
          </a:xfrm>
          <a:prstGeom prst="rect">
            <a:avLst/>
          </a:prstGeom>
        </p:spPr>
        <p:txBody>
          <a:bodyPr vert="horz" wrap="square" lIns="91440" tIns="45720" rIns="91440" bIns="45720" rtlCol="0" anchor="t">
            <a:normAutofit/>
          </a:bodyPr>
          <a:lstStyle/>
          <a:p>
            <a:pPr>
              <a:spcBef>
                <a:spcPct val="0"/>
              </a:spcBef>
            </a:pPr>
            <a:r>
              <a:rPr lang="en-US" sz="1200" dirty="0"/>
              <a:t>Annual reported scarlet fever cases in Hong Kong.</a:t>
            </a:r>
            <a:endParaRPr kumimoji="0" lang="en-US" sz="1200" b="1" u="none" strike="noStrike" kern="1200" cap="none" spc="0" normalizeH="0" baseline="0" noProof="0" dirty="0">
              <a:ln>
                <a:noFill/>
              </a:ln>
              <a:solidFill>
                <a:schemeClr val="tx2"/>
              </a:solidFill>
              <a:effectLst/>
              <a:uLnTx/>
              <a:uFillTx/>
              <a:latin typeface="Arial" panose="020B0604020202020204" pitchFamily="34" charset="0"/>
              <a:ea typeface="+mj-ea"/>
              <a:cs typeface="Arial" panose="020B0604020202020204" pitchFamily="34" charset="0"/>
            </a:endParaRPr>
          </a:p>
        </p:txBody>
      </p:sp>
      <p:sp>
        <p:nvSpPr>
          <p:cNvPr id="6" name="TextBox 5">
            <a:extLst>
              <a:ext uri="{FF2B5EF4-FFF2-40B4-BE49-F238E27FC236}">
                <a16:creationId xmlns:a16="http://schemas.microsoft.com/office/drawing/2014/main" id="{5DCD5E04-68CF-4330-A705-0D6C8B68A782}"/>
              </a:ext>
            </a:extLst>
          </p:cNvPr>
          <p:cNvSpPr txBox="1"/>
          <p:nvPr/>
        </p:nvSpPr>
        <p:spPr>
          <a:xfrm>
            <a:off x="609600" y="4472780"/>
            <a:ext cx="6921844" cy="304800"/>
          </a:xfrm>
          <a:prstGeom prst="rect">
            <a:avLst/>
          </a:prstGeom>
        </p:spPr>
        <p:txBody>
          <a:bodyPr vert="horz" wrap="square" lIns="91440" tIns="45720" rIns="91440" bIns="45720" rtlCol="0" anchor="t">
            <a:noAutofit/>
          </a:bodyPr>
          <a:lstStyle/>
          <a:p>
            <a:r>
              <a:rPr lang="en-US" sz="1200" baseline="-25000" dirty="0"/>
              <a:t>*Image retrieved from: Vox Article: The Mysterious Return of Scarlet Fever; </a:t>
            </a:r>
            <a:r>
              <a:rPr lang="en-US" sz="1200" baseline="-25000" dirty="0">
                <a:hlinkClick r:id="rId4"/>
              </a:rPr>
              <a:t>https://www.vox.com/2017/11/30/16720794/scarlet-fever-return</a:t>
            </a:r>
            <a:r>
              <a:rPr lang="en-US" sz="1200" baseline="-25000" dirty="0"/>
              <a:t> </a:t>
            </a:r>
            <a:r>
              <a:rPr lang="en-US" sz="1200" u="sng" baseline="-25000" dirty="0"/>
              <a:t> </a:t>
            </a:r>
            <a:endParaRPr lang="en-US" sz="1200" dirty="0"/>
          </a:p>
        </p:txBody>
      </p:sp>
    </p:spTree>
    <p:extLst>
      <p:ext uri="{BB962C8B-B14F-4D97-AF65-F5344CB8AC3E}">
        <p14:creationId xmlns:p14="http://schemas.microsoft.com/office/powerpoint/2010/main" val="2905111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MINNESOTA HEALTH CARE BATTLE WITH MEASLES</a:t>
            </a:r>
          </a:p>
        </p:txBody>
      </p:sp>
      <p:sp>
        <p:nvSpPr>
          <p:cNvPr id="4" name="Text Placeholder 3"/>
          <p:cNvSpPr>
            <a:spLocks noGrp="1"/>
          </p:cNvSpPr>
          <p:nvPr>
            <p:ph type="body" sz="quarter" idx="11"/>
          </p:nvPr>
        </p:nvSpPr>
        <p:spPr>
          <a:xfrm>
            <a:off x="5181600" y="971550"/>
            <a:ext cx="3657600" cy="3657600"/>
          </a:xfrm>
        </p:spPr>
        <p:txBody>
          <a:bodyPr>
            <a:normAutofit fontScale="92500"/>
          </a:bodyPr>
          <a:lstStyle/>
          <a:p>
            <a:r>
              <a:rPr lang="en-US" dirty="0"/>
              <a:t>In the Spring and Summer of 2017, the Minnesota Department of Health (MDH) in the United States battled with resurgence of measles</a:t>
            </a:r>
          </a:p>
          <a:p>
            <a:r>
              <a:rPr lang="en-US" dirty="0"/>
              <a:t>MDH estimated its costs for the outbreak response were more than $900,000 and Hennepin County estimated its costs at about $400,000</a:t>
            </a:r>
          </a:p>
        </p:txBody>
      </p:sp>
      <p:pic>
        <p:nvPicPr>
          <p:cNvPr id="13314" name="Picture 2" descr="Image result for measles outbreak minnesota 2017">
            <a:extLst>
              <a:ext uri="{FF2B5EF4-FFF2-40B4-BE49-F238E27FC236}">
                <a16:creationId xmlns:a16="http://schemas.microsoft.com/office/drawing/2014/main" id="{A74DAD91-FC37-4E19-A693-B8A1CE0579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65" r="4839"/>
          <a:stretch/>
        </p:blipFill>
        <p:spPr bwMode="auto">
          <a:xfrm>
            <a:off x="609600" y="1119980"/>
            <a:ext cx="4495800" cy="290353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1FE0E67-6A54-4431-A846-AFBDAF7B6A12}"/>
              </a:ext>
            </a:extLst>
          </p:cNvPr>
          <p:cNvSpPr txBox="1"/>
          <p:nvPr/>
        </p:nvSpPr>
        <p:spPr>
          <a:xfrm>
            <a:off x="609600" y="4472780"/>
            <a:ext cx="6921844" cy="304800"/>
          </a:xfrm>
          <a:prstGeom prst="rect">
            <a:avLst/>
          </a:prstGeom>
        </p:spPr>
        <p:txBody>
          <a:bodyPr vert="horz" wrap="square" lIns="91440" tIns="45720" rIns="91440" bIns="45720" rtlCol="0" anchor="t">
            <a:normAutofit/>
          </a:bodyPr>
          <a:lstStyle/>
          <a:p>
            <a:r>
              <a:rPr lang="en-US" sz="1200" baseline="-25000" dirty="0"/>
              <a:t>*Image retrieved from: Minnesota Depart of Health YouTube channel; </a:t>
            </a:r>
            <a:r>
              <a:rPr lang="en-US" sz="1200" u="sng" baseline="-25000" dirty="0">
                <a:hlinkClick r:id="rId4"/>
              </a:rPr>
              <a:t>https://www.youtube.com/watch?v=nc1ZU_zVsfA</a:t>
            </a:r>
            <a:r>
              <a:rPr lang="en-US" sz="1200" u="sng" baseline="-25000" dirty="0"/>
              <a:t> </a:t>
            </a:r>
            <a:endParaRPr lang="en-US" sz="1200" dirty="0"/>
          </a:p>
        </p:txBody>
      </p:sp>
    </p:spTree>
    <p:extLst>
      <p:ext uri="{BB962C8B-B14F-4D97-AF65-F5344CB8AC3E}">
        <p14:creationId xmlns:p14="http://schemas.microsoft.com/office/powerpoint/2010/main" val="3449333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
            <a:ext cx="7467600" cy="857250"/>
          </a:xfrm>
        </p:spPr>
        <p:txBody>
          <a:bodyPr>
            <a:normAutofit/>
          </a:bodyPr>
          <a:lstStyle/>
          <a:p>
            <a:r>
              <a:rPr lang="en-US" dirty="0"/>
              <a:t>The measles outbreak resulted in:</a:t>
            </a:r>
          </a:p>
        </p:txBody>
      </p:sp>
      <p:sp>
        <p:nvSpPr>
          <p:cNvPr id="3" name="Content Placeholder 2"/>
          <p:cNvSpPr>
            <a:spLocks noGrp="1"/>
          </p:cNvSpPr>
          <p:nvPr>
            <p:ph idx="1"/>
          </p:nvPr>
        </p:nvSpPr>
        <p:spPr/>
        <p:txBody>
          <a:bodyPr>
            <a:normAutofit lnSpcReduction="10000"/>
          </a:bodyPr>
          <a:lstStyle/>
          <a:p>
            <a:r>
              <a:rPr lang="en-US" dirty="0"/>
              <a:t>More than 8,000 people exposed to measles</a:t>
            </a:r>
          </a:p>
          <a:p>
            <a:r>
              <a:rPr lang="en-US" dirty="0"/>
              <a:t>More than 500 people asked to stay home from school, child care or work because they were potentially infectious (unvaccinated and exposed to someone infectious)</a:t>
            </a:r>
          </a:p>
          <a:p>
            <a:r>
              <a:rPr lang="en-US" dirty="0"/>
              <a:t>22 people hospitalized</a:t>
            </a:r>
          </a:p>
          <a:p>
            <a:r>
              <a:rPr lang="en-US" dirty="0"/>
              <a:t>73 cases under 10 years old</a:t>
            </a:r>
          </a:p>
          <a:p>
            <a:r>
              <a:rPr lang="en-US" dirty="0"/>
              <a:t>71 of the cases unvaccinated for measles</a:t>
            </a:r>
          </a:p>
          <a:p>
            <a:r>
              <a:rPr lang="en-US" dirty="0"/>
              <a:t>70 cases in Hennepin County, but also three in Ramsey County, four in Crow Wing and two in Le Sueur counties.</a:t>
            </a:r>
          </a:p>
        </p:txBody>
      </p:sp>
      <p:sp>
        <p:nvSpPr>
          <p:cNvPr id="4" name="TextBox 3">
            <a:extLst>
              <a:ext uri="{FF2B5EF4-FFF2-40B4-BE49-F238E27FC236}">
                <a16:creationId xmlns:a16="http://schemas.microsoft.com/office/drawing/2014/main" id="{C9CDFD09-98F1-474E-95F0-5BB2127B5049}"/>
              </a:ext>
            </a:extLst>
          </p:cNvPr>
          <p:cNvSpPr txBox="1"/>
          <p:nvPr/>
        </p:nvSpPr>
        <p:spPr>
          <a:xfrm>
            <a:off x="533400" y="4495800"/>
            <a:ext cx="6921844" cy="304800"/>
          </a:xfrm>
          <a:prstGeom prst="rect">
            <a:avLst/>
          </a:prstGeom>
        </p:spPr>
        <p:txBody>
          <a:bodyPr vert="horz" wrap="square" lIns="91440" tIns="45720" rIns="91440" bIns="45720" rtlCol="0" anchor="t">
            <a:normAutofit/>
          </a:bodyPr>
          <a:lstStyle/>
          <a:p>
            <a:r>
              <a:rPr lang="en-US" sz="1200" baseline="-25000" dirty="0"/>
              <a:t>*Data retrieved from: Minnesota Depart of Health website; </a:t>
            </a:r>
            <a:r>
              <a:rPr lang="en-US" sz="1200" u="sng" baseline="-25000" dirty="0">
                <a:hlinkClick r:id="rId3"/>
              </a:rPr>
              <a:t>http://www.health.state.mn.us/news/pressrel/2017/measles082517.html</a:t>
            </a:r>
            <a:r>
              <a:rPr lang="en-US" sz="1200" baseline="-25000" dirty="0"/>
              <a:t> </a:t>
            </a:r>
            <a:endParaRPr lang="en-US" sz="1200" dirty="0"/>
          </a:p>
        </p:txBody>
      </p:sp>
    </p:spTree>
    <p:extLst>
      <p:ext uri="{BB962C8B-B14F-4D97-AF65-F5344CB8AC3E}">
        <p14:creationId xmlns:p14="http://schemas.microsoft.com/office/powerpoint/2010/main" val="1467933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images.unsplash.com/photo-1522066905010-49952eb76968?ixlib=rb-0.3.5&amp;ixid=eyJhcHBfaWQiOjEyMDd9&amp;s=f83d216f7547828ca42ebe0e541c5810&amp;dpr=1&amp;auto=format&amp;fit=crop&amp;w=1000&amp;q=80&amp;cs=tinysrgb">
            <a:extLst>
              <a:ext uri="{FF2B5EF4-FFF2-40B4-BE49-F238E27FC236}">
                <a16:creationId xmlns:a16="http://schemas.microsoft.com/office/drawing/2014/main" id="{88729698-BEBF-4BC2-854B-E4B0B8A7018E}"/>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28901" b="28901"/>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350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1C52989-639D-47B5-B10D-86F924C5AD8E}"/>
              </a:ext>
            </a:extLst>
          </p:cNvPr>
          <p:cNvPicPr>
            <a:picLocks noGrp="1" noChangeAspect="1"/>
          </p:cNvPicPr>
          <p:nvPr>
            <p:ph type="pic" sz="quarter" idx="10"/>
          </p:nvPr>
        </p:nvPicPr>
        <p:blipFill>
          <a:blip r:embed="rId2"/>
          <a:srcRect l="12963" r="12963"/>
          <a:stretch>
            <a:fillRect/>
          </a:stretch>
        </p:blipFill>
        <p:spPr/>
      </p:pic>
      <p:grpSp>
        <p:nvGrpSpPr>
          <p:cNvPr id="9" name="Group 8">
            <a:extLst>
              <a:ext uri="{FF2B5EF4-FFF2-40B4-BE49-F238E27FC236}">
                <a16:creationId xmlns:a16="http://schemas.microsoft.com/office/drawing/2014/main" id="{0617DE8D-43F4-40C0-8DD9-EE0FC742BE4D}"/>
              </a:ext>
            </a:extLst>
          </p:cNvPr>
          <p:cNvGrpSpPr/>
          <p:nvPr/>
        </p:nvGrpSpPr>
        <p:grpSpPr>
          <a:xfrm>
            <a:off x="-4011" y="531395"/>
            <a:ext cx="5334000" cy="762000"/>
            <a:chOff x="0" y="4095750"/>
            <a:chExt cx="5334000" cy="762000"/>
          </a:xfrm>
        </p:grpSpPr>
        <p:sp>
          <p:nvSpPr>
            <p:cNvPr id="10" name="Rectangle 9">
              <a:extLst>
                <a:ext uri="{FF2B5EF4-FFF2-40B4-BE49-F238E27FC236}">
                  <a16:creationId xmlns:a16="http://schemas.microsoft.com/office/drawing/2014/main" id="{4C3CA345-2AAC-4806-B6C8-E88777198E16}"/>
                </a:ext>
              </a:extLst>
            </p:cNvPr>
            <p:cNvSpPr/>
            <p:nvPr/>
          </p:nvSpPr>
          <p:spPr>
            <a:xfrm>
              <a:off x="0" y="4095750"/>
              <a:ext cx="5334000" cy="76200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A5E6085-9891-4685-A595-9E8DB6EFBC89}"/>
                </a:ext>
              </a:extLst>
            </p:cNvPr>
            <p:cNvSpPr txBox="1"/>
            <p:nvPr/>
          </p:nvSpPr>
          <p:spPr>
            <a:xfrm>
              <a:off x="152400" y="4235162"/>
              <a:ext cx="5181600" cy="622588"/>
            </a:xfrm>
            <a:prstGeom prst="rect">
              <a:avLst/>
            </a:prstGeom>
          </p:spPr>
          <p:txBody>
            <a:bodyPr vert="horz" wrap="square" lIns="91440" tIns="45720" rIns="91440" bIns="45720" rtlCol="0" anchor="t">
              <a:normAutofit fontScale="92500"/>
            </a:bodyPr>
            <a:lstStyle/>
            <a:p>
              <a:pPr marL="0" marR="0" indent="0" defTabSz="914400" rtl="0" eaLnBrk="1" fontAlgn="auto" latinLnBrk="0" hangingPunct="1">
                <a:lnSpc>
                  <a:spcPct val="100000"/>
                </a:lnSpc>
                <a:spcBef>
                  <a:spcPct val="0"/>
                </a:spcBef>
                <a:spcAft>
                  <a:spcPts val="0"/>
                </a:spcAft>
                <a:buClrTx/>
                <a:buSzTx/>
                <a:buFontTx/>
                <a:buNone/>
                <a:tabLst/>
              </a:pPr>
              <a:r>
                <a:rPr kumimoji="0" lang="en-US" sz="2800" b="1" u="none" strike="noStrike" kern="1200" cap="none" spc="0" normalizeH="0" baseline="0" noProof="0" dirty="0">
                  <a:ln>
                    <a:noFill/>
                  </a:ln>
                  <a:solidFill>
                    <a:schemeClr val="tx2"/>
                  </a:solidFill>
                  <a:effectLst/>
                  <a:uLnTx/>
                  <a:uFillTx/>
                  <a:latin typeface="Arial" panose="020B0604020202020204" pitchFamily="34" charset="0"/>
                  <a:ea typeface="+mj-ea"/>
                  <a:cs typeface="Arial" panose="020B0604020202020204" pitchFamily="34" charset="0"/>
                </a:rPr>
                <a:t>Evolving Antibiotic Resistance</a:t>
              </a:r>
            </a:p>
          </p:txBody>
        </p:sp>
      </p:grpSp>
    </p:spTree>
    <p:extLst>
      <p:ext uri="{BB962C8B-B14F-4D97-AF65-F5344CB8AC3E}">
        <p14:creationId xmlns:p14="http://schemas.microsoft.com/office/powerpoint/2010/main" val="4166026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65997"/>
            <a:ext cx="6858000" cy="857250"/>
          </a:xfrm>
        </p:spPr>
        <p:txBody>
          <a:bodyPr/>
          <a:lstStyle/>
          <a:p>
            <a:pPr algn="ctr"/>
            <a:r>
              <a:rPr lang="en-US" dirty="0"/>
              <a:t>The who priority pathogens list</a:t>
            </a:r>
          </a:p>
        </p:txBody>
      </p:sp>
      <p:sp>
        <p:nvSpPr>
          <p:cNvPr id="13" name="TextBox 12">
            <a:extLst>
              <a:ext uri="{FF2B5EF4-FFF2-40B4-BE49-F238E27FC236}">
                <a16:creationId xmlns:a16="http://schemas.microsoft.com/office/drawing/2014/main" id="{A63A9055-8AFE-2647-A938-92BB397D3E9A}"/>
              </a:ext>
            </a:extLst>
          </p:cNvPr>
          <p:cNvSpPr txBox="1"/>
          <p:nvPr/>
        </p:nvSpPr>
        <p:spPr>
          <a:xfrm>
            <a:off x="292100" y="330200"/>
            <a:ext cx="0" cy="0"/>
          </a:xfrm>
          <a:prstGeom prst="rect">
            <a:avLst/>
          </a:prstGeom>
        </p:spPr>
        <p:txBody>
          <a:bodyPr vert="horz" wrap="none" lIns="91440" tIns="45720" rIns="91440" bIns="45720" rtlCol="0" anchor="t">
            <a:normAutofit fontScale="25000" lnSpcReduction="20000"/>
          </a:bodyPr>
          <a:lstStyle/>
          <a:p>
            <a:pPr marL="0" marR="0" indent="0" algn="ctr" defTabSz="914400" rtl="0" eaLnBrk="1" fontAlgn="auto" latinLnBrk="0" hangingPunct="1">
              <a:lnSpc>
                <a:spcPct val="100000"/>
              </a:lnSpc>
              <a:spcBef>
                <a:spcPct val="0"/>
              </a:spcBef>
              <a:spcAft>
                <a:spcPts val="0"/>
              </a:spcAft>
              <a:buClrTx/>
              <a:buSzTx/>
              <a:buFontTx/>
              <a:buNone/>
              <a:tabLst/>
            </a:pPr>
            <a:endParaRPr kumimoji="0" lang="en-US" sz="1600" b="0" i="0" u="none" strike="noStrike" kern="1200" cap="none" spc="0" normalizeH="0" baseline="0" noProof="0" dirty="0">
              <a:ln>
                <a:noFill/>
              </a:ln>
              <a:solidFill>
                <a:schemeClr val="tx1">
                  <a:lumMod val="65000"/>
                  <a:lumOff val="35000"/>
                </a:schemeClr>
              </a:solidFill>
              <a:effectLst/>
              <a:uLnTx/>
              <a:uFillTx/>
              <a:latin typeface="Century Gothic" pitchFamily="34" charset="0"/>
              <a:ea typeface="+mj-ea"/>
              <a:cs typeface="+mj-cs"/>
            </a:endParaRPr>
          </a:p>
        </p:txBody>
      </p:sp>
      <p:graphicFrame>
        <p:nvGraphicFramePr>
          <p:cNvPr id="6" name="Diagram 5">
            <a:extLst>
              <a:ext uri="{FF2B5EF4-FFF2-40B4-BE49-F238E27FC236}">
                <a16:creationId xmlns:a16="http://schemas.microsoft.com/office/drawing/2014/main" id="{23E40897-65F9-4A37-AA6B-042E6011C6F0}"/>
              </a:ext>
            </a:extLst>
          </p:cNvPr>
          <p:cNvGraphicFramePr/>
          <p:nvPr>
            <p:extLst>
              <p:ext uri="{D42A27DB-BD31-4B8C-83A1-F6EECF244321}">
                <p14:modId xmlns:p14="http://schemas.microsoft.com/office/powerpoint/2010/main" val="2889895309"/>
              </p:ext>
            </p:extLst>
          </p:nvPr>
        </p:nvGraphicFramePr>
        <p:xfrm>
          <a:off x="457200" y="1123247"/>
          <a:ext cx="8229600" cy="327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430F16ED-854C-47C2-B11B-24F44FAD86A6}"/>
              </a:ext>
            </a:extLst>
          </p:cNvPr>
          <p:cNvSpPr txBox="1"/>
          <p:nvPr/>
        </p:nvSpPr>
        <p:spPr>
          <a:xfrm>
            <a:off x="533400" y="4495800"/>
            <a:ext cx="7162800" cy="304800"/>
          </a:xfrm>
          <a:prstGeom prst="rect">
            <a:avLst/>
          </a:prstGeom>
        </p:spPr>
        <p:txBody>
          <a:bodyPr vert="horz" wrap="square" lIns="91440" tIns="45720" rIns="91440" bIns="45720" rtlCol="0" anchor="t">
            <a:noAutofit/>
          </a:bodyPr>
          <a:lstStyle/>
          <a:p>
            <a:r>
              <a:rPr lang="en-US" sz="1200" baseline="-25000" dirty="0"/>
              <a:t>*Data retrieved from: WHO website: </a:t>
            </a:r>
            <a:r>
              <a:rPr lang="en-US" sz="1200" baseline="-25000" dirty="0">
                <a:hlinkClick r:id="rId8"/>
              </a:rPr>
              <a:t>http://www.who.int/news-room/detail/27-02-2017-who-publishes-list-of-bacteria-for-which-new-antibiotics-are-urgently-needed</a:t>
            </a:r>
            <a:endParaRPr lang="en-US" sz="1200" dirty="0">
              <a:cs typeface="Calibri"/>
            </a:endParaRPr>
          </a:p>
        </p:txBody>
      </p:sp>
    </p:spTree>
    <p:extLst>
      <p:ext uri="{BB962C8B-B14F-4D97-AF65-F5344CB8AC3E}">
        <p14:creationId xmlns:p14="http://schemas.microsoft.com/office/powerpoint/2010/main" val="27857350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
            <a:ext cx="7467600" cy="857250"/>
          </a:xfrm>
        </p:spPr>
        <p:txBody>
          <a:bodyPr>
            <a:normAutofit/>
          </a:bodyPr>
          <a:lstStyle/>
          <a:p>
            <a:r>
              <a:rPr lang="en-US" dirty="0"/>
              <a:t>2018: Issue of Antibiotic resistance</a:t>
            </a:r>
          </a:p>
        </p:txBody>
      </p:sp>
      <p:sp>
        <p:nvSpPr>
          <p:cNvPr id="3" name="Content Placeholder 2"/>
          <p:cNvSpPr>
            <a:spLocks noGrp="1"/>
          </p:cNvSpPr>
          <p:nvPr>
            <p:ph idx="1"/>
          </p:nvPr>
        </p:nvSpPr>
        <p:spPr/>
        <p:txBody>
          <a:bodyPr>
            <a:normAutofit/>
          </a:bodyPr>
          <a:lstStyle/>
          <a:p>
            <a:r>
              <a:rPr lang="en-US" dirty="0"/>
              <a:t>Antibiotic resistance becoming a major patient safety issue and concern for hospitals globally.</a:t>
            </a:r>
          </a:p>
          <a:p>
            <a:r>
              <a:rPr lang="en-US" dirty="0"/>
              <a:t>In the United States each year, at least 2 million people become infected with bacteria that are resistant to antibiotics and at least 23,000 people die each year as a direct result of these infections.*</a:t>
            </a:r>
          </a:p>
          <a:p>
            <a:r>
              <a:rPr lang="en-US" dirty="0"/>
              <a:t>To combat and track these pathogens U.S health officials will continue to track and monitor HAI’s and drug resistance.</a:t>
            </a:r>
          </a:p>
        </p:txBody>
      </p:sp>
      <p:sp>
        <p:nvSpPr>
          <p:cNvPr id="5" name="TextBox 4">
            <a:extLst>
              <a:ext uri="{FF2B5EF4-FFF2-40B4-BE49-F238E27FC236}">
                <a16:creationId xmlns:a16="http://schemas.microsoft.com/office/drawing/2014/main" id="{D11AFECC-3E10-41ED-9FEC-0708DA610876}"/>
              </a:ext>
            </a:extLst>
          </p:cNvPr>
          <p:cNvSpPr txBox="1"/>
          <p:nvPr/>
        </p:nvSpPr>
        <p:spPr>
          <a:xfrm>
            <a:off x="533400" y="4495800"/>
            <a:ext cx="7162800" cy="304800"/>
          </a:xfrm>
          <a:prstGeom prst="rect">
            <a:avLst/>
          </a:prstGeom>
        </p:spPr>
        <p:txBody>
          <a:bodyPr vert="horz" wrap="square" lIns="91440" tIns="45720" rIns="91440" bIns="45720" rtlCol="0" anchor="t">
            <a:noAutofit/>
          </a:bodyPr>
          <a:lstStyle/>
          <a:p>
            <a:r>
              <a:rPr lang="en-US" sz="1200" baseline="-25000" dirty="0"/>
              <a:t>*Data retrieved from: CDC website: </a:t>
            </a:r>
            <a:r>
              <a:rPr lang="en-US" sz="1200" baseline="-25000" dirty="0">
                <a:hlinkClick r:id="rId3"/>
              </a:rPr>
              <a:t>https://www.cdc.gov/drugresistance/index.html</a:t>
            </a:r>
            <a:r>
              <a:rPr lang="en-US" sz="1200" baseline="-25000" dirty="0"/>
              <a:t> </a:t>
            </a:r>
            <a:endParaRPr lang="en-US" sz="1200" dirty="0">
              <a:cs typeface="Calibri"/>
            </a:endParaRPr>
          </a:p>
        </p:txBody>
      </p:sp>
    </p:spTree>
    <p:extLst>
      <p:ext uri="{BB962C8B-B14F-4D97-AF65-F5344CB8AC3E}">
        <p14:creationId xmlns:p14="http://schemas.microsoft.com/office/powerpoint/2010/main" val="24379701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
            <a:ext cx="7467600" cy="857250"/>
          </a:xfrm>
        </p:spPr>
        <p:txBody>
          <a:bodyPr>
            <a:normAutofit/>
          </a:bodyPr>
          <a:lstStyle/>
          <a:p>
            <a:r>
              <a:rPr lang="en-US" dirty="0"/>
              <a:t>2018: Issue of Antibiotic resistance</a:t>
            </a:r>
          </a:p>
        </p:txBody>
      </p:sp>
      <p:sp>
        <p:nvSpPr>
          <p:cNvPr id="3" name="Content Placeholder 2"/>
          <p:cNvSpPr>
            <a:spLocks noGrp="1"/>
          </p:cNvSpPr>
          <p:nvPr>
            <p:ph idx="1"/>
          </p:nvPr>
        </p:nvSpPr>
        <p:spPr/>
        <p:txBody>
          <a:bodyPr>
            <a:normAutofit/>
          </a:bodyPr>
          <a:lstStyle/>
          <a:p>
            <a:r>
              <a:rPr lang="en-US" dirty="0"/>
              <a:t>Catheter Related Blood Stream Infections, Surgical Site Infections, Ventilatory Associated Pneumonias and Catheter-associated Urinary Tract Infections continue to be central in the CDC surveillance strategy.</a:t>
            </a:r>
          </a:p>
          <a:p>
            <a:r>
              <a:rPr lang="en-US" dirty="0"/>
              <a:t>Mortality rates for carbapenem-resistant </a:t>
            </a:r>
            <a:r>
              <a:rPr lang="en-US" i="1" dirty="0"/>
              <a:t>Enterobacteriaceae </a:t>
            </a:r>
            <a:r>
              <a:rPr lang="en-US" dirty="0"/>
              <a:t>cause an estimated 600 deaths each year and 9,300 infections according to the CDC.*</a:t>
            </a:r>
          </a:p>
        </p:txBody>
      </p:sp>
      <p:sp>
        <p:nvSpPr>
          <p:cNvPr id="4" name="TextBox 3">
            <a:extLst>
              <a:ext uri="{FF2B5EF4-FFF2-40B4-BE49-F238E27FC236}">
                <a16:creationId xmlns:a16="http://schemas.microsoft.com/office/drawing/2014/main" id="{E67D67FC-25E1-4233-B397-03BD4EB8B8F9}"/>
              </a:ext>
            </a:extLst>
          </p:cNvPr>
          <p:cNvSpPr txBox="1"/>
          <p:nvPr/>
        </p:nvSpPr>
        <p:spPr>
          <a:xfrm>
            <a:off x="533400" y="4324350"/>
            <a:ext cx="7162800" cy="304800"/>
          </a:xfrm>
          <a:prstGeom prst="rect">
            <a:avLst/>
          </a:prstGeom>
        </p:spPr>
        <p:txBody>
          <a:bodyPr vert="horz" wrap="square" lIns="91440" tIns="45720" rIns="91440" bIns="45720" rtlCol="0" anchor="t">
            <a:noAutofit/>
          </a:bodyPr>
          <a:lstStyle/>
          <a:p>
            <a:r>
              <a:rPr lang="en-US" sz="1200" baseline="-25000" dirty="0"/>
              <a:t>*Data retrieved from: </a:t>
            </a:r>
            <a:r>
              <a:rPr lang="en-US" sz="1200" baseline="-25000" dirty="0" err="1"/>
              <a:t>Arstechnica</a:t>
            </a:r>
            <a:r>
              <a:rPr lang="en-US" sz="1200" baseline="-25000" dirty="0"/>
              <a:t> article: Deadly Superbug Just Got Scarier – It Can Mysteriously Thwart Last-Resort Drug by Beth Mole: </a:t>
            </a:r>
            <a:r>
              <a:rPr lang="en-US" sz="1200" baseline="-25000" dirty="0">
                <a:hlinkClick r:id="rId3"/>
              </a:rPr>
              <a:t>https://arstechnica.com/science/2018/03/scary-superbug-can-sneakily-dodge-last-resort-drug-and-we-dont-know-how/</a:t>
            </a:r>
            <a:endParaRPr lang="en-US" sz="1200" dirty="0">
              <a:cs typeface="Calibri"/>
            </a:endParaRPr>
          </a:p>
        </p:txBody>
      </p:sp>
    </p:spTree>
    <p:extLst>
      <p:ext uri="{BB962C8B-B14F-4D97-AF65-F5344CB8AC3E}">
        <p14:creationId xmlns:p14="http://schemas.microsoft.com/office/powerpoint/2010/main" val="36197018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
            <a:ext cx="7467600" cy="857250"/>
          </a:xfrm>
        </p:spPr>
        <p:txBody>
          <a:bodyPr>
            <a:normAutofit/>
          </a:bodyPr>
          <a:lstStyle/>
          <a:p>
            <a:r>
              <a:rPr lang="en-US" dirty="0"/>
              <a:t>2018: Issue of Antibiotic resistance</a:t>
            </a:r>
          </a:p>
        </p:txBody>
      </p:sp>
      <p:sp>
        <p:nvSpPr>
          <p:cNvPr id="3" name="Content Placeholder 2"/>
          <p:cNvSpPr>
            <a:spLocks noGrp="1"/>
          </p:cNvSpPr>
          <p:nvPr>
            <p:ph idx="1"/>
          </p:nvPr>
        </p:nvSpPr>
        <p:spPr/>
        <p:txBody>
          <a:bodyPr>
            <a:normAutofit/>
          </a:bodyPr>
          <a:lstStyle/>
          <a:p>
            <a:r>
              <a:rPr lang="en-US" dirty="0"/>
              <a:t>Tracking existing and emerging resistance is a priority for all levels of health care. Organizations such as the National Quality Forum, CDC and the Society for Healthcare Epidemiology of America continue to advise and evolve tools to track and improve antibiotic stewardship programs.</a:t>
            </a:r>
          </a:p>
        </p:txBody>
      </p:sp>
    </p:spTree>
    <p:extLst>
      <p:ext uri="{BB962C8B-B14F-4D97-AF65-F5344CB8AC3E}">
        <p14:creationId xmlns:p14="http://schemas.microsoft.com/office/powerpoint/2010/main" val="1732204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96C08539-5655-7049-BCA1-129904E6EACE}"/>
              </a:ext>
            </a:extLst>
          </p:cNvPr>
          <p:cNvCxnSpPr/>
          <p:nvPr/>
        </p:nvCxnSpPr>
        <p:spPr>
          <a:xfrm>
            <a:off x="2812735" y="2617854"/>
            <a:ext cx="41761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28626143-8D60-9F49-8352-D1403D38AD0A}"/>
              </a:ext>
            </a:extLst>
          </p:cNvPr>
          <p:cNvSpPr/>
          <p:nvPr/>
        </p:nvSpPr>
        <p:spPr>
          <a:xfrm>
            <a:off x="511998" y="1894051"/>
            <a:ext cx="2495495" cy="1439699"/>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151F29D-26DD-FC48-A741-3C1B829A4B91}"/>
              </a:ext>
            </a:extLst>
          </p:cNvPr>
          <p:cNvSpPr txBox="1"/>
          <p:nvPr/>
        </p:nvSpPr>
        <p:spPr>
          <a:xfrm>
            <a:off x="3903621" y="590550"/>
            <a:ext cx="0" cy="0"/>
          </a:xfrm>
          <a:prstGeom prst="rect">
            <a:avLst/>
          </a:prstGeom>
        </p:spPr>
        <p:txBody>
          <a:bodyPr vert="horz" wrap="none" lIns="91440" tIns="45720" rIns="91440" bIns="45720" rtlCol="0" anchor="t">
            <a:normAutofit fontScale="25000" lnSpcReduction="20000"/>
          </a:bodyPr>
          <a:lstStyle/>
          <a:p>
            <a:pPr marL="0" marR="0" indent="0" algn="ctr" defTabSz="914400" rtl="0" eaLnBrk="1" fontAlgn="auto" latinLnBrk="0" hangingPunct="1">
              <a:lnSpc>
                <a:spcPct val="100000"/>
              </a:lnSpc>
              <a:spcBef>
                <a:spcPct val="0"/>
              </a:spcBef>
              <a:spcAft>
                <a:spcPts val="0"/>
              </a:spcAft>
              <a:buClrTx/>
              <a:buSzTx/>
              <a:buFontTx/>
              <a:buNone/>
              <a:tabLst/>
            </a:pPr>
            <a:endParaRPr kumimoji="0" lang="en-US" sz="1600" b="0" i="0" u="none" strike="noStrike" kern="1200" cap="none" spc="0" normalizeH="0" baseline="0" noProof="0" dirty="0">
              <a:ln>
                <a:noFill/>
              </a:ln>
              <a:solidFill>
                <a:schemeClr val="tx1">
                  <a:lumMod val="65000"/>
                  <a:lumOff val="35000"/>
                </a:schemeClr>
              </a:solidFill>
              <a:effectLst/>
              <a:uLnTx/>
              <a:uFillTx/>
              <a:latin typeface="Century Gothic" pitchFamily="34" charset="0"/>
              <a:ea typeface="+mj-ea"/>
              <a:cs typeface="+mj-cs"/>
            </a:endParaRPr>
          </a:p>
        </p:txBody>
      </p:sp>
      <p:cxnSp>
        <p:nvCxnSpPr>
          <p:cNvPr id="30" name="Straight Connector 29">
            <a:extLst>
              <a:ext uri="{FF2B5EF4-FFF2-40B4-BE49-F238E27FC236}">
                <a16:creationId xmlns:a16="http://schemas.microsoft.com/office/drawing/2014/main" id="{D724F5AE-0052-C44F-8428-F4BEC36DAFCA}"/>
              </a:ext>
            </a:extLst>
          </p:cNvPr>
          <p:cNvCxnSpPr>
            <a:cxnSpLocks/>
          </p:cNvCxnSpPr>
          <p:nvPr/>
        </p:nvCxnSpPr>
        <p:spPr>
          <a:xfrm>
            <a:off x="3230346" y="976913"/>
            <a:ext cx="0" cy="254452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7" name="Title 1">
            <a:extLst>
              <a:ext uri="{FF2B5EF4-FFF2-40B4-BE49-F238E27FC236}">
                <a16:creationId xmlns:a16="http://schemas.microsoft.com/office/drawing/2014/main" id="{2C0B9D3A-A488-0F42-9294-8F2E45DD54CF}"/>
              </a:ext>
            </a:extLst>
          </p:cNvPr>
          <p:cNvSpPr txBox="1">
            <a:spLocks/>
          </p:cNvSpPr>
          <p:nvPr/>
        </p:nvSpPr>
        <p:spPr>
          <a:xfrm>
            <a:off x="594583" y="2078673"/>
            <a:ext cx="2288656" cy="1102677"/>
          </a:xfrm>
          <a:prstGeom prst="rect">
            <a:avLst/>
          </a:prstGeom>
        </p:spPr>
        <p:txBody>
          <a:bodyPr vert="horz" lIns="91440" tIns="45720" rIns="91440" bIns="45720" rtlCol="0" anchor="ctr">
            <a:normAutofit lnSpcReduction="10000"/>
          </a:bodyPr>
          <a:lstStyle>
            <a:lvl1pPr algn="l" defTabSz="914400" rtl="0" eaLnBrk="1" latinLnBrk="0" hangingPunct="1">
              <a:spcBef>
                <a:spcPct val="0"/>
              </a:spcBef>
              <a:buNone/>
              <a:defRPr sz="2800" b="1" i="0" kern="1200" cap="none" baseline="0">
                <a:solidFill>
                  <a:schemeClr val="accent6"/>
                </a:solidFill>
                <a:latin typeface="Arial (null)"/>
                <a:ea typeface="+mj-ea"/>
                <a:cs typeface="+mj-cs"/>
              </a:defRPr>
            </a:lvl1pPr>
          </a:lstStyle>
          <a:p>
            <a:pPr algn="ctr"/>
            <a:r>
              <a:rPr lang="en-US" sz="2400" dirty="0">
                <a:solidFill>
                  <a:schemeClr val="bg1"/>
                </a:solidFill>
              </a:rPr>
              <a:t>Trends of Drug Resistance</a:t>
            </a:r>
          </a:p>
        </p:txBody>
      </p:sp>
      <p:grpSp>
        <p:nvGrpSpPr>
          <p:cNvPr id="29" name="Group 28">
            <a:extLst>
              <a:ext uri="{FF2B5EF4-FFF2-40B4-BE49-F238E27FC236}">
                <a16:creationId xmlns:a16="http://schemas.microsoft.com/office/drawing/2014/main" id="{6756AD01-3EDB-45BE-B8D6-3A68087F1557}"/>
              </a:ext>
            </a:extLst>
          </p:cNvPr>
          <p:cNvGrpSpPr/>
          <p:nvPr/>
        </p:nvGrpSpPr>
        <p:grpSpPr>
          <a:xfrm>
            <a:off x="3222665" y="792247"/>
            <a:ext cx="5409336" cy="1815882"/>
            <a:chOff x="3222665" y="792247"/>
            <a:chExt cx="5409336" cy="1815882"/>
          </a:xfrm>
        </p:grpSpPr>
        <p:sp>
          <p:nvSpPr>
            <p:cNvPr id="10" name="TextBox 9">
              <a:extLst>
                <a:ext uri="{FF2B5EF4-FFF2-40B4-BE49-F238E27FC236}">
                  <a16:creationId xmlns:a16="http://schemas.microsoft.com/office/drawing/2014/main" id="{D52CFC8B-84FD-2E4A-BB5C-995046E54063}"/>
                </a:ext>
              </a:extLst>
            </p:cNvPr>
            <p:cNvSpPr txBox="1"/>
            <p:nvPr/>
          </p:nvSpPr>
          <p:spPr>
            <a:xfrm>
              <a:off x="3995673" y="792247"/>
              <a:ext cx="4636328" cy="1815882"/>
            </a:xfrm>
            <a:prstGeom prst="rect">
              <a:avLst/>
            </a:prstGeom>
            <a:noFill/>
          </p:spPr>
          <p:txBody>
            <a:bodyPr wrap="square" rtlCol="0">
              <a:spAutoFit/>
            </a:bodyPr>
            <a:lstStyle/>
            <a:p>
              <a:pPr lvl="0"/>
              <a:r>
                <a:rPr lang="en-US" sz="1400" dirty="0"/>
                <a:t>Up to 50% of antibiotics are not properly prescribed or administered. Ensure antimicrobials should be considered in the light of the following considerations </a:t>
              </a:r>
            </a:p>
            <a:p>
              <a:pPr marL="742950" lvl="1" indent="-285750">
                <a:buFont typeface="Arial" panose="020B0604020202020204" pitchFamily="34" charset="0"/>
                <a:buChar char="•"/>
              </a:pPr>
              <a:r>
                <a:rPr lang="en-US" sz="1400" dirty="0"/>
                <a:t>The Right Drug matched to the Right Bug is critical</a:t>
              </a:r>
            </a:p>
            <a:p>
              <a:pPr marL="742950" lvl="1" indent="-285750">
                <a:buFont typeface="Arial" panose="020B0604020202020204" pitchFamily="34" charset="0"/>
                <a:buChar char="•"/>
              </a:pPr>
              <a:r>
                <a:rPr lang="en-US" sz="1400" dirty="0"/>
                <a:t>The Right dose</a:t>
              </a:r>
            </a:p>
            <a:p>
              <a:pPr marL="742950" lvl="1" indent="-285750">
                <a:buFont typeface="Arial" panose="020B0604020202020204" pitchFamily="34" charset="0"/>
                <a:buChar char="•"/>
              </a:pPr>
              <a:r>
                <a:rPr lang="en-US" sz="1400" dirty="0"/>
                <a:t>The Right duration</a:t>
              </a:r>
            </a:p>
            <a:p>
              <a:pPr marL="742950" lvl="1" indent="-285750">
                <a:buFont typeface="Arial" panose="020B0604020202020204" pitchFamily="34" charset="0"/>
                <a:buChar char="•"/>
              </a:pPr>
              <a:r>
                <a:rPr lang="en-US" sz="1400" dirty="0"/>
                <a:t>The Right route of delivery</a:t>
              </a:r>
            </a:p>
          </p:txBody>
        </p:sp>
        <p:cxnSp>
          <p:nvCxnSpPr>
            <p:cNvPr id="35" name="Straight Connector 34">
              <a:extLst>
                <a:ext uri="{FF2B5EF4-FFF2-40B4-BE49-F238E27FC236}">
                  <a16:creationId xmlns:a16="http://schemas.microsoft.com/office/drawing/2014/main" id="{2E278268-8066-D142-B6A8-76C8A32C698A}"/>
                </a:ext>
              </a:extLst>
            </p:cNvPr>
            <p:cNvCxnSpPr>
              <a:cxnSpLocks/>
              <a:stCxn id="20" idx="2"/>
            </p:cNvCxnSpPr>
            <p:nvPr/>
          </p:nvCxnSpPr>
          <p:spPr>
            <a:xfrm flipH="1">
              <a:off x="3222665" y="976913"/>
              <a:ext cx="4369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8027A1E3-2259-E742-B02C-ABC264A93CA4}"/>
                </a:ext>
              </a:extLst>
            </p:cNvPr>
            <p:cNvSpPr/>
            <p:nvPr/>
          </p:nvSpPr>
          <p:spPr>
            <a:xfrm>
              <a:off x="3659657" y="822171"/>
              <a:ext cx="324720" cy="3094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86A13BA3-E066-4008-8658-F074412C3DA9}"/>
              </a:ext>
            </a:extLst>
          </p:cNvPr>
          <p:cNvGrpSpPr/>
          <p:nvPr/>
        </p:nvGrpSpPr>
        <p:grpSpPr>
          <a:xfrm>
            <a:off x="3230346" y="2412588"/>
            <a:ext cx="5218231" cy="954107"/>
            <a:chOff x="3230346" y="2412588"/>
            <a:chExt cx="5218231" cy="954107"/>
          </a:xfrm>
        </p:grpSpPr>
        <p:sp>
          <p:nvSpPr>
            <p:cNvPr id="11" name="TextBox 10">
              <a:extLst>
                <a:ext uri="{FF2B5EF4-FFF2-40B4-BE49-F238E27FC236}">
                  <a16:creationId xmlns:a16="http://schemas.microsoft.com/office/drawing/2014/main" id="{4654475E-30FD-7547-8CD1-F9529F44DD67}"/>
                </a:ext>
              </a:extLst>
            </p:cNvPr>
            <p:cNvSpPr txBox="1"/>
            <p:nvPr/>
          </p:nvSpPr>
          <p:spPr>
            <a:xfrm>
              <a:off x="4003109" y="2412588"/>
              <a:ext cx="4445468" cy="954107"/>
            </a:xfrm>
            <a:prstGeom prst="rect">
              <a:avLst/>
            </a:prstGeom>
            <a:noFill/>
          </p:spPr>
          <p:txBody>
            <a:bodyPr wrap="square" rtlCol="0">
              <a:spAutoFit/>
            </a:bodyPr>
            <a:lstStyle/>
            <a:p>
              <a:pPr lvl="0"/>
              <a:r>
                <a:rPr lang="en-US" sz="1400" dirty="0"/>
                <a:t>Global review of antibiotic use in food chain management. Food recalls are increasing due to contamination with drug resistant bacterium such as Campylobacter, Salmonella and Listeria.</a:t>
              </a:r>
            </a:p>
          </p:txBody>
        </p:sp>
        <p:cxnSp>
          <p:nvCxnSpPr>
            <p:cNvPr id="42" name="Straight Connector 41">
              <a:extLst>
                <a:ext uri="{FF2B5EF4-FFF2-40B4-BE49-F238E27FC236}">
                  <a16:creationId xmlns:a16="http://schemas.microsoft.com/office/drawing/2014/main" id="{67E6D0EC-5EB2-5E46-85B3-423AB766E8BB}"/>
                </a:ext>
              </a:extLst>
            </p:cNvPr>
            <p:cNvCxnSpPr>
              <a:cxnSpLocks/>
            </p:cNvCxnSpPr>
            <p:nvPr/>
          </p:nvCxnSpPr>
          <p:spPr>
            <a:xfrm flipH="1">
              <a:off x="3230346" y="2617603"/>
              <a:ext cx="42931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B69C23A5-C03A-B54D-99FF-8BE9F66505CD}"/>
                </a:ext>
              </a:extLst>
            </p:cNvPr>
            <p:cNvGrpSpPr/>
            <p:nvPr/>
          </p:nvGrpSpPr>
          <p:grpSpPr>
            <a:xfrm>
              <a:off x="3659657" y="2452295"/>
              <a:ext cx="324720" cy="309484"/>
              <a:chOff x="3838167" y="2375154"/>
              <a:chExt cx="309484" cy="309484"/>
            </a:xfrm>
          </p:grpSpPr>
          <p:sp>
            <p:nvSpPr>
              <p:cNvPr id="23" name="Oval 22">
                <a:extLst>
                  <a:ext uri="{FF2B5EF4-FFF2-40B4-BE49-F238E27FC236}">
                    <a16:creationId xmlns:a16="http://schemas.microsoft.com/office/drawing/2014/main" id="{8EB06350-40E5-1844-9DB4-B97204E6A954}"/>
                  </a:ext>
                </a:extLst>
              </p:cNvPr>
              <p:cNvSpPr/>
              <p:nvPr/>
            </p:nvSpPr>
            <p:spPr>
              <a:xfrm>
                <a:off x="3838167" y="2375154"/>
                <a:ext cx="309484" cy="3094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AB10A0BD-A174-D441-AF42-E47C72BEA611}"/>
                  </a:ext>
                </a:extLst>
              </p:cNvPr>
              <p:cNvPicPr>
                <a:picLocks noChangeAspect="1"/>
              </p:cNvPicPr>
              <p:nvPr/>
            </p:nvPicPr>
            <p:blipFill>
              <a:blip r:embed="rId3"/>
              <a:stretch>
                <a:fillRect/>
              </a:stretch>
            </p:blipFill>
            <p:spPr>
              <a:xfrm>
                <a:off x="3916100" y="2441445"/>
                <a:ext cx="149224" cy="193588"/>
              </a:xfrm>
              <a:prstGeom prst="rect">
                <a:avLst/>
              </a:prstGeom>
            </p:spPr>
          </p:pic>
        </p:grpSp>
      </p:grpSp>
      <p:pic>
        <p:nvPicPr>
          <p:cNvPr id="48" name="Picture 47">
            <a:extLst>
              <a:ext uri="{FF2B5EF4-FFF2-40B4-BE49-F238E27FC236}">
                <a16:creationId xmlns:a16="http://schemas.microsoft.com/office/drawing/2014/main" id="{6D7AD0C1-3929-42AD-BA45-DAC652784DF5}"/>
              </a:ext>
            </a:extLst>
          </p:cNvPr>
          <p:cNvPicPr>
            <a:picLocks noChangeAspect="1"/>
          </p:cNvPicPr>
          <p:nvPr/>
        </p:nvPicPr>
        <p:blipFill>
          <a:blip r:embed="rId4"/>
          <a:stretch>
            <a:fillRect/>
          </a:stretch>
        </p:blipFill>
        <p:spPr>
          <a:xfrm>
            <a:off x="3721300" y="902995"/>
            <a:ext cx="192213" cy="163566"/>
          </a:xfrm>
          <a:prstGeom prst="rect">
            <a:avLst/>
          </a:prstGeom>
        </p:spPr>
      </p:pic>
      <p:grpSp>
        <p:nvGrpSpPr>
          <p:cNvPr id="19" name="Group 18">
            <a:extLst>
              <a:ext uri="{FF2B5EF4-FFF2-40B4-BE49-F238E27FC236}">
                <a16:creationId xmlns:a16="http://schemas.microsoft.com/office/drawing/2014/main" id="{E4AADD13-ECBA-4247-A2E3-C7AF5732AB32}"/>
              </a:ext>
            </a:extLst>
          </p:cNvPr>
          <p:cNvGrpSpPr/>
          <p:nvPr/>
        </p:nvGrpSpPr>
        <p:grpSpPr>
          <a:xfrm>
            <a:off x="3222665" y="3366695"/>
            <a:ext cx="5316040" cy="954107"/>
            <a:chOff x="3222665" y="3366695"/>
            <a:chExt cx="5316040" cy="954107"/>
          </a:xfrm>
        </p:grpSpPr>
        <p:sp>
          <p:nvSpPr>
            <p:cNvPr id="12" name="TextBox 11">
              <a:extLst>
                <a:ext uri="{FF2B5EF4-FFF2-40B4-BE49-F238E27FC236}">
                  <a16:creationId xmlns:a16="http://schemas.microsoft.com/office/drawing/2014/main" id="{A3095A02-066F-824C-855F-97A880AB2612}"/>
                </a:ext>
              </a:extLst>
            </p:cNvPr>
            <p:cNvSpPr txBox="1"/>
            <p:nvPr/>
          </p:nvSpPr>
          <p:spPr>
            <a:xfrm>
              <a:off x="3995672" y="3366695"/>
              <a:ext cx="4543033" cy="954107"/>
            </a:xfrm>
            <a:prstGeom prst="rect">
              <a:avLst/>
            </a:prstGeom>
            <a:noFill/>
          </p:spPr>
          <p:txBody>
            <a:bodyPr wrap="square" rtlCol="0">
              <a:spAutoFit/>
            </a:bodyPr>
            <a:lstStyle/>
            <a:p>
              <a:pPr lvl="0"/>
              <a:r>
                <a:rPr lang="en-US" sz="1400" dirty="0"/>
                <a:t>Environments are examined for potential to harbor or facilitate the transmission of drug resistant pathogens e.g. water sources, common surfaces and heating ventilation and cooling systems (HVAC).</a:t>
              </a:r>
            </a:p>
          </p:txBody>
        </p:sp>
        <p:grpSp>
          <p:nvGrpSpPr>
            <p:cNvPr id="6" name="Group 5">
              <a:extLst>
                <a:ext uri="{FF2B5EF4-FFF2-40B4-BE49-F238E27FC236}">
                  <a16:creationId xmlns:a16="http://schemas.microsoft.com/office/drawing/2014/main" id="{9CE71A67-D234-4792-8FF3-117AAD2399AA}"/>
                </a:ext>
              </a:extLst>
            </p:cNvPr>
            <p:cNvGrpSpPr/>
            <p:nvPr/>
          </p:nvGrpSpPr>
          <p:grpSpPr>
            <a:xfrm>
              <a:off x="3222665" y="3366695"/>
              <a:ext cx="754034" cy="309484"/>
              <a:chOff x="3421675" y="3821025"/>
              <a:chExt cx="718653" cy="309484"/>
            </a:xfrm>
          </p:grpSpPr>
          <p:cxnSp>
            <p:nvCxnSpPr>
              <p:cNvPr id="45" name="Straight Connector 44">
                <a:extLst>
                  <a:ext uri="{FF2B5EF4-FFF2-40B4-BE49-F238E27FC236}">
                    <a16:creationId xmlns:a16="http://schemas.microsoft.com/office/drawing/2014/main" id="{B2B1D368-32F7-DC42-8735-25FC422D6872}"/>
                  </a:ext>
                </a:extLst>
              </p:cNvPr>
              <p:cNvCxnSpPr>
                <a:cxnSpLocks/>
              </p:cNvCxnSpPr>
              <p:nvPr/>
            </p:nvCxnSpPr>
            <p:spPr>
              <a:xfrm flipH="1">
                <a:off x="3421675" y="3981677"/>
                <a:ext cx="40916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13415E5-BBCD-C540-BB0C-487203218425}"/>
                  </a:ext>
                </a:extLst>
              </p:cNvPr>
              <p:cNvSpPr/>
              <p:nvPr/>
            </p:nvSpPr>
            <p:spPr>
              <a:xfrm>
                <a:off x="3830844" y="3821025"/>
                <a:ext cx="309484" cy="309484"/>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49" name="Picture 48">
                <a:extLst>
                  <a:ext uri="{FF2B5EF4-FFF2-40B4-BE49-F238E27FC236}">
                    <a16:creationId xmlns:a16="http://schemas.microsoft.com/office/drawing/2014/main" id="{F588033A-7783-EF40-9560-35C12F7C1851}"/>
                  </a:ext>
                </a:extLst>
              </p:cNvPr>
              <p:cNvPicPr>
                <a:picLocks noChangeAspect="1"/>
              </p:cNvPicPr>
              <p:nvPr/>
            </p:nvPicPr>
            <p:blipFill>
              <a:blip r:embed="rId5"/>
              <a:stretch>
                <a:fillRect/>
              </a:stretch>
            </p:blipFill>
            <p:spPr>
              <a:xfrm>
                <a:off x="3895685" y="3884770"/>
                <a:ext cx="184427" cy="173578"/>
              </a:xfrm>
              <a:prstGeom prst="rect">
                <a:avLst/>
              </a:prstGeom>
            </p:spPr>
          </p:pic>
        </p:grpSp>
      </p:grpSp>
    </p:spTree>
    <p:extLst>
      <p:ext uri="{BB962C8B-B14F-4D97-AF65-F5344CB8AC3E}">
        <p14:creationId xmlns:p14="http://schemas.microsoft.com/office/powerpoint/2010/main" val="336751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dirty="0"/>
              <a:t>Meet the presenters</a:t>
            </a:r>
          </a:p>
        </p:txBody>
      </p:sp>
      <p:sp>
        <p:nvSpPr>
          <p:cNvPr id="4" name="Text Placeholder 3"/>
          <p:cNvSpPr>
            <a:spLocks noGrp="1"/>
          </p:cNvSpPr>
          <p:nvPr>
            <p:ph type="body" sz="quarter" idx="11"/>
          </p:nvPr>
        </p:nvSpPr>
        <p:spPr/>
        <p:txBody>
          <a:bodyPr/>
          <a:lstStyle/>
          <a:p>
            <a:r>
              <a:rPr lang="en-US" dirty="0"/>
              <a:t>Adam Scott</a:t>
            </a:r>
          </a:p>
        </p:txBody>
      </p:sp>
      <p:sp>
        <p:nvSpPr>
          <p:cNvPr id="5" name="Text Placeholder 4"/>
          <p:cNvSpPr>
            <a:spLocks noGrp="1"/>
          </p:cNvSpPr>
          <p:nvPr>
            <p:ph type="body" sz="quarter" idx="12"/>
          </p:nvPr>
        </p:nvSpPr>
        <p:spPr>
          <a:xfrm>
            <a:off x="3124310" y="1723971"/>
            <a:ext cx="5333777" cy="762001"/>
          </a:xfrm>
        </p:spPr>
        <p:txBody>
          <a:bodyPr/>
          <a:lstStyle/>
          <a:p>
            <a:r>
              <a:rPr lang="en-US" dirty="0"/>
              <a:t>Sales Manager, Infection Prevention and </a:t>
            </a:r>
            <a:br>
              <a:rPr lang="en-US" dirty="0"/>
            </a:br>
            <a:r>
              <a:rPr lang="en-US" dirty="0"/>
              <a:t>Antimicrobial Stewardship</a:t>
            </a:r>
          </a:p>
          <a:p>
            <a:r>
              <a:rPr lang="en-US" dirty="0"/>
              <a:t>RL Solutions</a:t>
            </a:r>
          </a:p>
        </p:txBody>
      </p:sp>
      <p:sp>
        <p:nvSpPr>
          <p:cNvPr id="6" name="Text Placeholder 5"/>
          <p:cNvSpPr>
            <a:spLocks noGrp="1"/>
          </p:cNvSpPr>
          <p:nvPr>
            <p:ph type="body" sz="quarter" idx="13"/>
          </p:nvPr>
        </p:nvSpPr>
        <p:spPr>
          <a:xfrm>
            <a:off x="3124311" y="2790772"/>
            <a:ext cx="5105066" cy="1533578"/>
          </a:xfrm>
        </p:spPr>
        <p:txBody>
          <a:bodyPr/>
          <a:lstStyle/>
          <a:p>
            <a:pPr indent="0">
              <a:buNone/>
            </a:pPr>
            <a:r>
              <a:rPr lang="en-US" dirty="0"/>
              <a:t>Adam started at RL as a co-op student 5 years ago. Since then, he's grown into the Sales Manager role for Infection Surveillance and Antimicrobial Stewardship. Off the clock, you can find Adam at the golf course hoping to get his shot at the PGA.</a:t>
            </a:r>
          </a:p>
        </p:txBody>
      </p:sp>
      <p:pic>
        <p:nvPicPr>
          <p:cNvPr id="16" name="Picture Placeholder 15">
            <a:extLst>
              <a:ext uri="{FF2B5EF4-FFF2-40B4-BE49-F238E27FC236}">
                <a16:creationId xmlns:a16="http://schemas.microsoft.com/office/drawing/2014/main" id="{1B7D86D3-7FC3-43AE-BCDD-93A18750241C}"/>
              </a:ext>
            </a:extLst>
          </p:cNvPr>
          <p:cNvPicPr>
            <a:picLocks noGrp="1" noChangeAspect="1"/>
          </p:cNvPicPr>
          <p:nvPr>
            <p:ph type="pic" sz="quarter" idx="10"/>
          </p:nvPr>
        </p:nvPicPr>
        <p:blipFill>
          <a:blip r:embed="rId2"/>
          <a:srcRect t="16673" b="16673"/>
          <a:stretch>
            <a:fillRect/>
          </a:stretch>
        </p:blipFill>
        <p:spPr/>
      </p:pic>
    </p:spTree>
    <p:extLst>
      <p:ext uri="{BB962C8B-B14F-4D97-AF65-F5344CB8AC3E}">
        <p14:creationId xmlns:p14="http://schemas.microsoft.com/office/powerpoint/2010/main" val="2904657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s://images.unsplash.com/photo-1529239672822-1c8572f76b41?ixlib=rb-0.3.5&amp;ixid=eyJhcHBfaWQiOjEyMDd9&amp;s=75b9dca5e75603c3e5e7ca897333eb4a&amp;dpr=1&amp;auto=format&amp;fit=crop&amp;w=1000&amp;q=80&amp;cs=tinysrgb">
            <a:extLst>
              <a:ext uri="{FF2B5EF4-FFF2-40B4-BE49-F238E27FC236}">
                <a16:creationId xmlns:a16="http://schemas.microsoft.com/office/drawing/2014/main" id="{95ED13F7-DA2D-4A59-BE47-B3E49E409E91}"/>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12500" b="1250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7232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arts with statistics on the screen of a laptop on a glossy surface">
            <a:extLst>
              <a:ext uri="{FF2B5EF4-FFF2-40B4-BE49-F238E27FC236}">
                <a16:creationId xmlns:a16="http://schemas.microsoft.com/office/drawing/2014/main" id="{C2F62444-1ABB-4D62-885D-503A045415E5}"/>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10499" b="1049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0617DE8D-43F4-40C0-8DD9-EE0FC742BE4D}"/>
              </a:ext>
            </a:extLst>
          </p:cNvPr>
          <p:cNvGrpSpPr/>
          <p:nvPr/>
        </p:nvGrpSpPr>
        <p:grpSpPr>
          <a:xfrm>
            <a:off x="0" y="4171950"/>
            <a:ext cx="7315200" cy="762000"/>
            <a:chOff x="0" y="4095750"/>
            <a:chExt cx="5739114" cy="762000"/>
          </a:xfrm>
        </p:grpSpPr>
        <p:sp>
          <p:nvSpPr>
            <p:cNvPr id="10" name="Rectangle 9">
              <a:extLst>
                <a:ext uri="{FF2B5EF4-FFF2-40B4-BE49-F238E27FC236}">
                  <a16:creationId xmlns:a16="http://schemas.microsoft.com/office/drawing/2014/main" id="{4C3CA345-2AAC-4806-B6C8-E88777198E16}"/>
                </a:ext>
              </a:extLst>
            </p:cNvPr>
            <p:cNvSpPr/>
            <p:nvPr/>
          </p:nvSpPr>
          <p:spPr>
            <a:xfrm>
              <a:off x="0" y="4095750"/>
              <a:ext cx="5334000" cy="76200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A5E6085-9891-4685-A595-9E8DB6EFBC89}"/>
                </a:ext>
              </a:extLst>
            </p:cNvPr>
            <p:cNvSpPr txBox="1"/>
            <p:nvPr/>
          </p:nvSpPr>
          <p:spPr>
            <a:xfrm>
              <a:off x="152400" y="4235162"/>
              <a:ext cx="5586714" cy="622588"/>
            </a:xfrm>
            <a:prstGeom prst="rect">
              <a:avLst/>
            </a:prstGeom>
          </p:spPr>
          <p:txBody>
            <a:bodyPr vert="horz" wrap="square" lIns="91440" tIns="45720" rIns="91440" bIns="45720" rtlCol="0" anchor="t">
              <a:noAutofit/>
            </a:bodyPr>
            <a:lstStyle/>
            <a:p>
              <a:pPr marL="0" marR="0" indent="0" defTabSz="914400" rtl="0" eaLnBrk="1" fontAlgn="auto" latinLnBrk="0" hangingPunct="1">
                <a:lnSpc>
                  <a:spcPct val="100000"/>
                </a:lnSpc>
                <a:spcBef>
                  <a:spcPct val="0"/>
                </a:spcBef>
                <a:spcAft>
                  <a:spcPts val="0"/>
                </a:spcAft>
                <a:buClrTx/>
                <a:buSzTx/>
                <a:buFontTx/>
                <a:buNone/>
                <a:tabLst/>
              </a:pPr>
              <a:r>
                <a:rPr kumimoji="0" lang="en-US" sz="2600" b="1" u="none" strike="noStrike" kern="1200" cap="none" spc="0" normalizeH="0" baseline="0" noProof="0" dirty="0">
                  <a:ln>
                    <a:noFill/>
                  </a:ln>
                  <a:solidFill>
                    <a:schemeClr val="tx2"/>
                  </a:solidFill>
                  <a:effectLst/>
                  <a:uLnTx/>
                  <a:uFillTx/>
                  <a:latin typeface="Arial" panose="020B0604020202020204" pitchFamily="34" charset="0"/>
                  <a:ea typeface="+mj-ea"/>
                  <a:cs typeface="Arial" panose="020B0604020202020204" pitchFamily="34" charset="0"/>
                </a:rPr>
                <a:t>Meaningful Data Analytics in Healthcare</a:t>
              </a:r>
            </a:p>
          </p:txBody>
        </p:sp>
      </p:grpSp>
    </p:spTree>
    <p:extLst>
      <p:ext uri="{BB962C8B-B14F-4D97-AF65-F5344CB8AC3E}">
        <p14:creationId xmlns:p14="http://schemas.microsoft.com/office/powerpoint/2010/main" val="17534269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546A2-7EBE-4C5B-A4A9-B79AA83A3C94}"/>
              </a:ext>
            </a:extLst>
          </p:cNvPr>
          <p:cNvSpPr>
            <a:spLocks noGrp="1"/>
          </p:cNvSpPr>
          <p:nvPr>
            <p:ph type="title"/>
          </p:nvPr>
        </p:nvSpPr>
        <p:spPr/>
        <p:txBody>
          <a:bodyPr/>
          <a:lstStyle/>
          <a:p>
            <a:r>
              <a:rPr lang="en-US" dirty="0"/>
              <a:t>Making your data work for you</a:t>
            </a:r>
          </a:p>
        </p:txBody>
      </p:sp>
      <p:sp>
        <p:nvSpPr>
          <p:cNvPr id="3" name="Content Placeholder 2">
            <a:extLst>
              <a:ext uri="{FF2B5EF4-FFF2-40B4-BE49-F238E27FC236}">
                <a16:creationId xmlns:a16="http://schemas.microsoft.com/office/drawing/2014/main" id="{5A640224-2B2F-4751-BC88-1ACC08CBC298}"/>
              </a:ext>
            </a:extLst>
          </p:cNvPr>
          <p:cNvSpPr>
            <a:spLocks noGrp="1"/>
          </p:cNvSpPr>
          <p:nvPr>
            <p:ph idx="1"/>
          </p:nvPr>
        </p:nvSpPr>
        <p:spPr/>
        <p:txBody>
          <a:bodyPr>
            <a:normAutofit lnSpcReduction="10000"/>
          </a:bodyPr>
          <a:lstStyle/>
          <a:p>
            <a:r>
              <a:rPr lang="en-US" dirty="0"/>
              <a:t>Infection Control Teams are charged with identifying evolving communicable disease events both within their care continuum and outside of their care catchment along with juggling their daily tasks. </a:t>
            </a:r>
          </a:p>
          <a:p>
            <a:r>
              <a:rPr lang="en-US" dirty="0"/>
              <a:t>Electronic Surveillance Systems have helped to automate and alert practitioners to changing landscapes within their very institutions by identifying trends and structuring data in such a way that teams can begin discerning causation and correlation of events. </a:t>
            </a:r>
          </a:p>
        </p:txBody>
      </p:sp>
    </p:spTree>
    <p:extLst>
      <p:ext uri="{BB962C8B-B14F-4D97-AF65-F5344CB8AC3E}">
        <p14:creationId xmlns:p14="http://schemas.microsoft.com/office/powerpoint/2010/main" val="8227490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546A2-7EBE-4C5B-A4A9-B79AA83A3C94}"/>
              </a:ext>
            </a:extLst>
          </p:cNvPr>
          <p:cNvSpPr>
            <a:spLocks noGrp="1"/>
          </p:cNvSpPr>
          <p:nvPr>
            <p:ph type="title"/>
          </p:nvPr>
        </p:nvSpPr>
        <p:spPr/>
        <p:txBody>
          <a:bodyPr/>
          <a:lstStyle/>
          <a:p>
            <a:r>
              <a:rPr lang="en-US" dirty="0"/>
              <a:t>Making your data work for you</a:t>
            </a:r>
          </a:p>
        </p:txBody>
      </p:sp>
      <p:sp>
        <p:nvSpPr>
          <p:cNvPr id="3" name="Content Placeholder 2">
            <a:extLst>
              <a:ext uri="{FF2B5EF4-FFF2-40B4-BE49-F238E27FC236}">
                <a16:creationId xmlns:a16="http://schemas.microsoft.com/office/drawing/2014/main" id="{5A640224-2B2F-4751-BC88-1ACC08CBC298}"/>
              </a:ext>
            </a:extLst>
          </p:cNvPr>
          <p:cNvSpPr>
            <a:spLocks noGrp="1"/>
          </p:cNvSpPr>
          <p:nvPr>
            <p:ph idx="1"/>
          </p:nvPr>
        </p:nvSpPr>
        <p:spPr/>
        <p:txBody>
          <a:bodyPr>
            <a:normAutofit fontScale="92500" lnSpcReduction="10000"/>
          </a:bodyPr>
          <a:lstStyle/>
          <a:p>
            <a:r>
              <a:rPr lang="en-US" dirty="0"/>
              <a:t>Infection Preventionists require data to be able to act upon and get ahead of potential harm. Manually collecting this data takes time away from other critical functions such as clinical rounding and education. </a:t>
            </a:r>
          </a:p>
          <a:p>
            <a:r>
              <a:rPr lang="en-US" dirty="0"/>
              <a:t>The evolution of Infection Surveillance Systems is providing new solutions to assist with these tasks, leaving more time for Infection Preventionists to apply their skills to affect positive changes within their facilities, instead of spending their time collecting and sifting through mountains of data trying to discern meaning.</a:t>
            </a:r>
          </a:p>
        </p:txBody>
      </p:sp>
    </p:spTree>
    <p:extLst>
      <p:ext uri="{BB962C8B-B14F-4D97-AF65-F5344CB8AC3E}">
        <p14:creationId xmlns:p14="http://schemas.microsoft.com/office/powerpoint/2010/main" val="36775917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D3457DE-8951-4CB8-A8DF-2CDB986DCBF0}"/>
              </a:ext>
            </a:extLst>
          </p:cNvPr>
          <p:cNvSpPr txBox="1">
            <a:spLocks/>
          </p:cNvSpPr>
          <p:nvPr/>
        </p:nvSpPr>
        <p:spPr>
          <a:xfrm>
            <a:off x="0" y="285750"/>
            <a:ext cx="7391400"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kern="1200" cap="all" baseline="0">
                <a:solidFill>
                  <a:schemeClr val="bg1"/>
                </a:solidFill>
                <a:latin typeface="+mj-lt"/>
                <a:ea typeface="+mj-ea"/>
                <a:cs typeface="+mj-cs"/>
              </a:defRPr>
            </a:lvl1pPr>
          </a:lstStyle>
          <a:p>
            <a:r>
              <a:rPr lang="en-US"/>
              <a:t>Bullet points with headers</a:t>
            </a:r>
            <a:endParaRPr lang="en-US" dirty="0"/>
          </a:p>
        </p:txBody>
      </p:sp>
      <p:pic>
        <p:nvPicPr>
          <p:cNvPr id="4" name="Picture 3">
            <a:extLst>
              <a:ext uri="{FF2B5EF4-FFF2-40B4-BE49-F238E27FC236}">
                <a16:creationId xmlns:a16="http://schemas.microsoft.com/office/drawing/2014/main" id="{5B07E9B8-BAB3-4810-8B98-F058BCF92612}"/>
              </a:ext>
            </a:extLst>
          </p:cNvPr>
          <p:cNvPicPr>
            <a:picLocks noChangeAspect="1"/>
          </p:cNvPicPr>
          <p:nvPr/>
        </p:nvPicPr>
        <p:blipFill>
          <a:blip r:embed="rId3"/>
          <a:stretch>
            <a:fillRect/>
          </a:stretch>
        </p:blipFill>
        <p:spPr>
          <a:xfrm>
            <a:off x="0" y="3319"/>
            <a:ext cx="9144000" cy="5136862"/>
          </a:xfrm>
          <a:prstGeom prst="rect">
            <a:avLst/>
          </a:prstGeom>
        </p:spPr>
      </p:pic>
      <p:sp>
        <p:nvSpPr>
          <p:cNvPr id="7" name="Content Placeholder 2">
            <a:extLst>
              <a:ext uri="{FF2B5EF4-FFF2-40B4-BE49-F238E27FC236}">
                <a16:creationId xmlns:a16="http://schemas.microsoft.com/office/drawing/2014/main" id="{845CE3E1-A245-46E9-8062-4B02A91BB066}"/>
              </a:ext>
            </a:extLst>
          </p:cNvPr>
          <p:cNvSpPr txBox="1">
            <a:spLocks/>
          </p:cNvSpPr>
          <p:nvPr/>
        </p:nvSpPr>
        <p:spPr>
          <a:xfrm>
            <a:off x="5372100" y="381000"/>
            <a:ext cx="3771900" cy="3429000"/>
          </a:xfrm>
          <a:prstGeom prst="rect">
            <a:avLst/>
          </a:prstGeom>
        </p:spPr>
        <p:txBody>
          <a:bodyPr>
            <a:normAutofit/>
          </a:bodyPr>
          <a:lstStyle>
            <a:lvl1pPr marL="0" indent="-320040" algn="l" defTabSz="914400" rtl="0" eaLnBrk="1" latinLnBrk="0" hangingPunct="1">
              <a:spcBef>
                <a:spcPct val="20000"/>
              </a:spcBef>
              <a:buSzPct val="50000"/>
              <a:buFont typeface="Arial" pitchFamily="34" charset="0"/>
              <a:buChar char="►"/>
              <a:defRPr sz="2800" b="0" i="0" kern="1200" cap="none" baseline="0">
                <a:solidFill>
                  <a:schemeClr val="tx1">
                    <a:lumMod val="75000"/>
                    <a:lumOff val="25000"/>
                  </a:schemeClr>
                </a:solidFill>
                <a:latin typeface="Arial (null)"/>
                <a:ea typeface="+mn-ea"/>
                <a:cs typeface="+mn-cs"/>
              </a:defRPr>
            </a:lvl1pPr>
            <a:lvl2pPr marL="0" indent="-320040" algn="l" defTabSz="914400" rtl="0" eaLnBrk="1" latinLnBrk="0" hangingPunct="1">
              <a:spcBef>
                <a:spcPct val="20000"/>
              </a:spcBef>
              <a:buClrTx/>
              <a:buSzPct val="100000"/>
              <a:buFont typeface="Arial" pitchFamily="34" charset="0"/>
              <a:buChar char="•"/>
              <a:defRPr sz="2400" b="0" i="0" kern="1200">
                <a:solidFill>
                  <a:schemeClr val="tx1">
                    <a:lumMod val="75000"/>
                    <a:lumOff val="25000"/>
                  </a:schemeClr>
                </a:solidFill>
                <a:latin typeface="Arial (null)"/>
                <a:ea typeface="+mn-ea"/>
                <a:cs typeface="+mn-cs"/>
              </a:defRPr>
            </a:lvl2pPr>
            <a:lvl3pPr marL="685800" indent="-320040" algn="l" defTabSz="914400" rtl="0" eaLnBrk="1" latinLnBrk="0" hangingPunct="1">
              <a:spcBef>
                <a:spcPct val="20000"/>
              </a:spcBef>
              <a:buFont typeface="Calibri" pitchFamily="34" charset="0"/>
              <a:buChar char="‒"/>
              <a:defRPr sz="2000" b="0" i="0" kern="1200">
                <a:solidFill>
                  <a:schemeClr val="tx1">
                    <a:lumMod val="75000"/>
                    <a:lumOff val="25000"/>
                  </a:schemeClr>
                </a:solidFill>
                <a:latin typeface="Arial (null)"/>
                <a:ea typeface="+mn-ea"/>
                <a:cs typeface="+mn-cs"/>
              </a:defRPr>
            </a:lvl3pPr>
            <a:lvl4pPr marL="1143000" indent="-320040" algn="l" defTabSz="914400" rtl="0" eaLnBrk="1" latinLnBrk="0" hangingPunct="1">
              <a:spcBef>
                <a:spcPct val="20000"/>
              </a:spcBef>
              <a:buFont typeface="Arial" pitchFamily="34" charset="0"/>
              <a:buChar char="–"/>
              <a:defRPr sz="1800" b="0" i="0" kern="1200">
                <a:solidFill>
                  <a:schemeClr val="tx1">
                    <a:lumMod val="75000"/>
                    <a:lumOff val="25000"/>
                  </a:schemeClr>
                </a:solidFill>
                <a:latin typeface="Arial (null)"/>
                <a:ea typeface="+mn-ea"/>
                <a:cs typeface="+mn-cs"/>
              </a:defRPr>
            </a:lvl4pPr>
            <a:lvl5pPr marL="1371600" indent="-320040" algn="l" defTabSz="914400" rtl="0" eaLnBrk="1" latinLnBrk="0" hangingPunct="1">
              <a:spcBef>
                <a:spcPct val="20000"/>
              </a:spcBef>
              <a:buFont typeface="Arial" pitchFamily="34" charset="0"/>
              <a:buChar char="»"/>
              <a:defRPr sz="1800" b="0" i="0" kern="1200">
                <a:solidFill>
                  <a:schemeClr val="tx1">
                    <a:lumMod val="75000"/>
                    <a:lumOff val="25000"/>
                  </a:schemeClr>
                </a:solidFill>
                <a:latin typeface="Arial (null)"/>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0">
              <a:buNone/>
            </a:pPr>
            <a:endParaRPr lang="en-US" sz="1700" dirty="0">
              <a:solidFill>
                <a:srgbClr val="1B9CAB"/>
              </a:solidFill>
            </a:endParaRPr>
          </a:p>
        </p:txBody>
      </p:sp>
      <p:sp>
        <p:nvSpPr>
          <p:cNvPr id="8" name="Content Placeholder 2">
            <a:extLst>
              <a:ext uri="{FF2B5EF4-FFF2-40B4-BE49-F238E27FC236}">
                <a16:creationId xmlns:a16="http://schemas.microsoft.com/office/drawing/2014/main" id="{E8B465FF-FFE8-4829-9283-B573EF11B22E}"/>
              </a:ext>
            </a:extLst>
          </p:cNvPr>
          <p:cNvSpPr txBox="1">
            <a:spLocks/>
          </p:cNvSpPr>
          <p:nvPr/>
        </p:nvSpPr>
        <p:spPr>
          <a:xfrm>
            <a:off x="6248400" y="3708112"/>
            <a:ext cx="3657600" cy="3429000"/>
          </a:xfrm>
          <a:prstGeom prst="rect">
            <a:avLst/>
          </a:prstGeom>
        </p:spPr>
        <p:txBody>
          <a:bodyPr>
            <a:normAutofit/>
          </a:bodyPr>
          <a:lstStyle>
            <a:lvl1pPr marL="0" indent="-320040" algn="l" defTabSz="914400" rtl="0" eaLnBrk="1" latinLnBrk="0" hangingPunct="1">
              <a:spcBef>
                <a:spcPct val="20000"/>
              </a:spcBef>
              <a:buSzPct val="50000"/>
              <a:buFont typeface="Arial" pitchFamily="34" charset="0"/>
              <a:buChar char="►"/>
              <a:defRPr sz="2800" b="0" i="0" kern="1200" cap="none" baseline="0">
                <a:solidFill>
                  <a:schemeClr val="tx1">
                    <a:lumMod val="75000"/>
                    <a:lumOff val="25000"/>
                  </a:schemeClr>
                </a:solidFill>
                <a:latin typeface="Arial (null)"/>
                <a:ea typeface="+mn-ea"/>
                <a:cs typeface="+mn-cs"/>
              </a:defRPr>
            </a:lvl1pPr>
            <a:lvl2pPr marL="0" indent="-320040" algn="l" defTabSz="914400" rtl="0" eaLnBrk="1" latinLnBrk="0" hangingPunct="1">
              <a:spcBef>
                <a:spcPct val="20000"/>
              </a:spcBef>
              <a:buClrTx/>
              <a:buSzPct val="100000"/>
              <a:buFont typeface="Arial" pitchFamily="34" charset="0"/>
              <a:buChar char="•"/>
              <a:defRPr sz="2400" b="0" i="0" kern="1200">
                <a:solidFill>
                  <a:schemeClr val="tx1">
                    <a:lumMod val="75000"/>
                    <a:lumOff val="25000"/>
                  </a:schemeClr>
                </a:solidFill>
                <a:latin typeface="Arial (null)"/>
                <a:ea typeface="+mn-ea"/>
                <a:cs typeface="+mn-cs"/>
              </a:defRPr>
            </a:lvl2pPr>
            <a:lvl3pPr marL="685800" indent="-320040" algn="l" defTabSz="914400" rtl="0" eaLnBrk="1" latinLnBrk="0" hangingPunct="1">
              <a:spcBef>
                <a:spcPct val="20000"/>
              </a:spcBef>
              <a:buFont typeface="Calibri" pitchFamily="34" charset="0"/>
              <a:buChar char="‒"/>
              <a:defRPr sz="2000" b="0" i="0" kern="1200">
                <a:solidFill>
                  <a:schemeClr val="tx1">
                    <a:lumMod val="75000"/>
                    <a:lumOff val="25000"/>
                  </a:schemeClr>
                </a:solidFill>
                <a:latin typeface="Arial (null)"/>
                <a:ea typeface="+mn-ea"/>
                <a:cs typeface="+mn-cs"/>
              </a:defRPr>
            </a:lvl3pPr>
            <a:lvl4pPr marL="1143000" indent="-320040" algn="l" defTabSz="914400" rtl="0" eaLnBrk="1" latinLnBrk="0" hangingPunct="1">
              <a:spcBef>
                <a:spcPct val="20000"/>
              </a:spcBef>
              <a:buFont typeface="Arial" pitchFamily="34" charset="0"/>
              <a:buChar char="–"/>
              <a:defRPr sz="1800" b="0" i="0" kern="1200">
                <a:solidFill>
                  <a:schemeClr val="tx1">
                    <a:lumMod val="75000"/>
                    <a:lumOff val="25000"/>
                  </a:schemeClr>
                </a:solidFill>
                <a:latin typeface="Arial (null)"/>
                <a:ea typeface="+mn-ea"/>
                <a:cs typeface="+mn-cs"/>
              </a:defRPr>
            </a:lvl4pPr>
            <a:lvl5pPr marL="1371600" indent="-320040" algn="l" defTabSz="914400" rtl="0" eaLnBrk="1" latinLnBrk="0" hangingPunct="1">
              <a:spcBef>
                <a:spcPct val="20000"/>
              </a:spcBef>
              <a:buFont typeface="Arial" pitchFamily="34" charset="0"/>
              <a:buChar char="»"/>
              <a:defRPr sz="1800" b="0" i="0" kern="1200">
                <a:solidFill>
                  <a:schemeClr val="tx1">
                    <a:lumMod val="75000"/>
                    <a:lumOff val="25000"/>
                  </a:schemeClr>
                </a:solidFill>
                <a:latin typeface="Arial (null)"/>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0">
              <a:buNone/>
            </a:pPr>
            <a:endParaRPr lang="en-US" sz="1700" dirty="0">
              <a:solidFill>
                <a:srgbClr val="1B9CAB"/>
              </a:solidFill>
            </a:endParaRPr>
          </a:p>
        </p:txBody>
      </p:sp>
      <p:sp>
        <p:nvSpPr>
          <p:cNvPr id="9" name="Title 1">
            <a:extLst>
              <a:ext uri="{FF2B5EF4-FFF2-40B4-BE49-F238E27FC236}">
                <a16:creationId xmlns:a16="http://schemas.microsoft.com/office/drawing/2014/main" id="{15A1BA8B-5DEE-4BA8-BBDD-9ED49223CFC3}"/>
              </a:ext>
            </a:extLst>
          </p:cNvPr>
          <p:cNvSpPr txBox="1">
            <a:spLocks/>
          </p:cNvSpPr>
          <p:nvPr/>
        </p:nvSpPr>
        <p:spPr>
          <a:xfrm>
            <a:off x="2152650" y="396731"/>
            <a:ext cx="4838700" cy="857250"/>
          </a:xfrm>
          <a:prstGeom prst="rect">
            <a:avLst/>
          </a:prstGeom>
        </p:spPr>
        <p:txBody>
          <a:bodyPr>
            <a:normAutofit fontScale="97500"/>
          </a:bodyPr>
          <a:lstStyle>
            <a:lvl1pPr algn="ctr" defTabSz="914286" rtl="0" eaLnBrk="1" latinLnBrk="0" hangingPunct="1">
              <a:spcBef>
                <a:spcPct val="0"/>
              </a:spcBef>
              <a:buNone/>
              <a:defRPr sz="3200" kern="1200" cap="all" baseline="0">
                <a:solidFill>
                  <a:schemeClr val="bg1"/>
                </a:solidFill>
                <a:latin typeface="+mj-lt"/>
                <a:ea typeface="+mj-ea"/>
                <a:cs typeface="+mj-cs"/>
              </a:defRPr>
            </a:lvl1pPr>
          </a:lstStyle>
          <a:p>
            <a:r>
              <a:rPr lang="en-US" b="1" dirty="0">
                <a:solidFill>
                  <a:schemeClr val="accent1"/>
                </a:solidFill>
              </a:rPr>
              <a:t>RL6:Infection</a:t>
            </a:r>
          </a:p>
        </p:txBody>
      </p:sp>
    </p:spTree>
    <p:extLst>
      <p:ext uri="{BB962C8B-B14F-4D97-AF65-F5344CB8AC3E}">
        <p14:creationId xmlns:p14="http://schemas.microsoft.com/office/powerpoint/2010/main" val="6006137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072AB780-B6A7-492C-94F1-A143B6374599}"/>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7809" b="7809"/>
          <a:stretch/>
        </p:blipFill>
        <p:spPr>
          <a:prstGeom prst="rect">
            <a:avLst/>
          </a:prstGeom>
        </p:spPr>
      </p:pic>
      <p:grpSp>
        <p:nvGrpSpPr>
          <p:cNvPr id="9" name="Group 8">
            <a:extLst>
              <a:ext uri="{FF2B5EF4-FFF2-40B4-BE49-F238E27FC236}">
                <a16:creationId xmlns:a16="http://schemas.microsoft.com/office/drawing/2014/main" id="{0617DE8D-43F4-40C0-8DD9-EE0FC742BE4D}"/>
              </a:ext>
            </a:extLst>
          </p:cNvPr>
          <p:cNvGrpSpPr/>
          <p:nvPr/>
        </p:nvGrpSpPr>
        <p:grpSpPr>
          <a:xfrm>
            <a:off x="-4011" y="531395"/>
            <a:ext cx="5334000" cy="762000"/>
            <a:chOff x="0" y="4095750"/>
            <a:chExt cx="5334000" cy="762000"/>
          </a:xfrm>
        </p:grpSpPr>
        <p:sp>
          <p:nvSpPr>
            <p:cNvPr id="10" name="Rectangle 9">
              <a:extLst>
                <a:ext uri="{FF2B5EF4-FFF2-40B4-BE49-F238E27FC236}">
                  <a16:creationId xmlns:a16="http://schemas.microsoft.com/office/drawing/2014/main" id="{4C3CA345-2AAC-4806-B6C8-E88777198E16}"/>
                </a:ext>
              </a:extLst>
            </p:cNvPr>
            <p:cNvSpPr/>
            <p:nvPr/>
          </p:nvSpPr>
          <p:spPr>
            <a:xfrm>
              <a:off x="0" y="4095750"/>
              <a:ext cx="5334000" cy="76200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A5E6085-9891-4685-A595-9E8DB6EFBC89}"/>
                </a:ext>
              </a:extLst>
            </p:cNvPr>
            <p:cNvSpPr txBox="1"/>
            <p:nvPr/>
          </p:nvSpPr>
          <p:spPr>
            <a:xfrm>
              <a:off x="152400" y="4235162"/>
              <a:ext cx="5181600" cy="622588"/>
            </a:xfrm>
            <a:prstGeom prst="rect">
              <a:avLst/>
            </a:prstGeom>
          </p:spPr>
          <p:txBody>
            <a:bodyPr vert="horz" wrap="square" lIns="91440" tIns="45720" rIns="91440" bIns="45720" rtlCol="0" anchor="t">
              <a:normAutofit fontScale="92500"/>
            </a:bodyPr>
            <a:lstStyle/>
            <a:p>
              <a:pPr marL="0" marR="0" indent="0" defTabSz="914400" rtl="0" eaLnBrk="1" fontAlgn="auto" latinLnBrk="0" hangingPunct="1">
                <a:lnSpc>
                  <a:spcPct val="100000"/>
                </a:lnSpc>
                <a:spcBef>
                  <a:spcPct val="0"/>
                </a:spcBef>
                <a:spcAft>
                  <a:spcPts val="0"/>
                </a:spcAft>
                <a:buClrTx/>
                <a:buSzTx/>
                <a:buFontTx/>
                <a:buNone/>
                <a:tabLst/>
              </a:pPr>
              <a:r>
                <a:rPr kumimoji="0" lang="en-US" sz="2800" b="1" u="none" strike="noStrike" kern="1200" cap="none" spc="0" normalizeH="0" baseline="0" noProof="0" dirty="0">
                  <a:ln>
                    <a:noFill/>
                  </a:ln>
                  <a:solidFill>
                    <a:schemeClr val="tx2"/>
                  </a:solidFill>
                  <a:effectLst/>
                  <a:uLnTx/>
                  <a:uFillTx/>
                  <a:latin typeface="Arial" panose="020B0604020202020204" pitchFamily="34" charset="0"/>
                  <a:ea typeface="+mj-ea"/>
                  <a:cs typeface="Arial" panose="020B0604020202020204" pitchFamily="34" charset="0"/>
                </a:rPr>
                <a:t>Discovering A New </a:t>
              </a:r>
              <a:r>
                <a:rPr lang="en-US" sz="2800" b="1" dirty="0">
                  <a:solidFill>
                    <a:schemeClr val="tx2"/>
                  </a:solidFill>
                  <a:latin typeface="Arial" panose="020B0604020202020204" pitchFamily="34" charset="0"/>
                  <a:ea typeface="+mj-ea"/>
                  <a:cs typeface="Arial" panose="020B0604020202020204" pitchFamily="34" charset="0"/>
                </a:rPr>
                <a:t>Perspective</a:t>
              </a:r>
              <a:endParaRPr kumimoji="0" lang="en-US" sz="2800" b="1" u="none" strike="noStrike" kern="1200" cap="none" spc="0" normalizeH="0" baseline="0" noProof="0" dirty="0">
                <a:ln>
                  <a:noFill/>
                </a:ln>
                <a:solidFill>
                  <a:schemeClr val="tx2"/>
                </a:solidFill>
                <a:effectLst/>
                <a:uLnTx/>
                <a:uFillTx/>
                <a:latin typeface="Arial" panose="020B0604020202020204" pitchFamily="34" charset="0"/>
                <a:ea typeface="+mj-ea"/>
                <a:cs typeface="Arial" panose="020B0604020202020204" pitchFamily="34" charset="0"/>
              </a:endParaRPr>
            </a:p>
          </p:txBody>
        </p:sp>
      </p:grpSp>
      <p:sp>
        <p:nvSpPr>
          <p:cNvPr id="12" name="Content Placeholder 2">
            <a:extLst>
              <a:ext uri="{FF2B5EF4-FFF2-40B4-BE49-F238E27FC236}">
                <a16:creationId xmlns:a16="http://schemas.microsoft.com/office/drawing/2014/main" id="{77A0D19F-34F8-42D3-97BC-241733336CAD}"/>
              </a:ext>
            </a:extLst>
          </p:cNvPr>
          <p:cNvSpPr txBox="1">
            <a:spLocks/>
          </p:cNvSpPr>
          <p:nvPr/>
        </p:nvSpPr>
        <p:spPr>
          <a:xfrm>
            <a:off x="453189" y="1591671"/>
            <a:ext cx="4419600" cy="2268955"/>
          </a:xfrm>
          <a:prstGeom prst="rect">
            <a:avLst/>
          </a:prstGeom>
        </p:spPr>
        <p:txBody>
          <a:bodyPr>
            <a:noAutofit/>
          </a:bodyPr>
          <a:lstStyle>
            <a:lvl1pPr marL="0" indent="-320000" algn="l" defTabSz="914286" rtl="0" eaLnBrk="1" latinLnBrk="0" hangingPunct="1">
              <a:spcBef>
                <a:spcPct val="20000"/>
              </a:spcBef>
              <a:buSzPct val="50000"/>
              <a:buFont typeface="Arial" pitchFamily="34" charset="0"/>
              <a:buChar char="►"/>
              <a:defRPr sz="2800" kern="1200" cap="none" baseline="0">
                <a:solidFill>
                  <a:schemeClr val="tx1">
                    <a:lumMod val="75000"/>
                    <a:lumOff val="25000"/>
                  </a:schemeClr>
                </a:solidFill>
                <a:latin typeface="+mj-lt"/>
                <a:ea typeface="+mn-ea"/>
                <a:cs typeface="+mn-cs"/>
              </a:defRPr>
            </a:lvl1pPr>
            <a:lvl2pPr marL="0" indent="-320000" algn="l" defTabSz="914286" rtl="0" eaLnBrk="1" latinLnBrk="0" hangingPunct="1">
              <a:spcBef>
                <a:spcPct val="20000"/>
              </a:spcBef>
              <a:buClrTx/>
              <a:buSzPct val="100000"/>
              <a:buFont typeface="Arial" pitchFamily="34" charset="0"/>
              <a:buChar char="•"/>
              <a:defRPr sz="2400" kern="1200">
                <a:solidFill>
                  <a:schemeClr val="tx1">
                    <a:lumMod val="75000"/>
                    <a:lumOff val="25000"/>
                  </a:schemeClr>
                </a:solidFill>
                <a:latin typeface="+mj-lt"/>
                <a:ea typeface="+mn-ea"/>
                <a:cs typeface="+mn-cs"/>
              </a:defRPr>
            </a:lvl2pPr>
            <a:lvl3pPr marL="685718" indent="-320000" algn="l" defTabSz="914286" rtl="0" eaLnBrk="1" latinLnBrk="0" hangingPunct="1">
              <a:spcBef>
                <a:spcPct val="20000"/>
              </a:spcBef>
              <a:buFont typeface="Calibri" pitchFamily="34" charset="0"/>
              <a:buChar char="‒"/>
              <a:defRPr sz="2000" kern="1200">
                <a:solidFill>
                  <a:schemeClr val="tx1">
                    <a:lumMod val="75000"/>
                    <a:lumOff val="25000"/>
                  </a:schemeClr>
                </a:solidFill>
                <a:latin typeface="+mj-lt"/>
                <a:ea typeface="+mn-ea"/>
                <a:cs typeface="+mn-cs"/>
              </a:defRPr>
            </a:lvl3pPr>
            <a:lvl4pPr marL="1142858" indent="-320000" algn="l" defTabSz="914286" rtl="0" eaLnBrk="1" latinLnBrk="0" hangingPunct="1">
              <a:spcBef>
                <a:spcPct val="20000"/>
              </a:spcBef>
              <a:buFont typeface="Arial" pitchFamily="34" charset="0"/>
              <a:buChar char="–"/>
              <a:defRPr sz="1800" kern="1200">
                <a:solidFill>
                  <a:schemeClr val="tx1">
                    <a:lumMod val="75000"/>
                    <a:lumOff val="25000"/>
                  </a:schemeClr>
                </a:solidFill>
                <a:latin typeface="+mj-lt"/>
                <a:ea typeface="+mn-ea"/>
                <a:cs typeface="+mn-cs"/>
              </a:defRPr>
            </a:lvl4pPr>
            <a:lvl5pPr marL="1371430" indent="-320000" algn="l" defTabSz="914286" rtl="0" eaLnBrk="1" latinLnBrk="0" hangingPunct="1">
              <a:spcBef>
                <a:spcPct val="20000"/>
              </a:spcBef>
              <a:buFont typeface="Arial" pitchFamily="34" charset="0"/>
              <a:buChar char="»"/>
              <a:defRPr sz="1800" kern="1200">
                <a:solidFill>
                  <a:schemeClr val="tx1">
                    <a:lumMod val="75000"/>
                    <a:lumOff val="25000"/>
                  </a:schemeClr>
                </a:solidFill>
                <a:latin typeface="+mj-lt"/>
                <a:ea typeface="+mn-ea"/>
                <a:cs typeface="+mn-cs"/>
              </a:defRPr>
            </a:lvl5pPr>
            <a:lvl6pPr marL="2514286" indent="-228573"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0" indent="-228573"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3" indent="-228573"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18" indent="-228573"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400" dirty="0">
                <a:solidFill>
                  <a:schemeClr val="bg1"/>
                </a:solidFill>
              </a:rPr>
              <a:t>Surveillance and</a:t>
            </a:r>
            <a:br>
              <a:rPr lang="en-US" sz="3400" dirty="0">
                <a:solidFill>
                  <a:schemeClr val="bg1"/>
                </a:solidFill>
              </a:rPr>
            </a:br>
            <a:r>
              <a:rPr lang="en-US" sz="3400" dirty="0">
                <a:solidFill>
                  <a:schemeClr val="bg1"/>
                </a:solidFill>
              </a:rPr>
              <a:t>   Analytics</a:t>
            </a:r>
          </a:p>
          <a:p>
            <a:r>
              <a:rPr lang="en-US" sz="3400" dirty="0">
                <a:solidFill>
                  <a:schemeClr val="bg1"/>
                </a:solidFill>
              </a:rPr>
              <a:t>Critical Decision</a:t>
            </a:r>
            <a:br>
              <a:rPr lang="en-US" sz="3400" dirty="0">
                <a:solidFill>
                  <a:schemeClr val="bg1"/>
                </a:solidFill>
              </a:rPr>
            </a:br>
            <a:r>
              <a:rPr lang="en-US" sz="3400" dirty="0">
                <a:solidFill>
                  <a:schemeClr val="bg1"/>
                </a:solidFill>
              </a:rPr>
              <a:t>   Support</a:t>
            </a:r>
          </a:p>
          <a:p>
            <a:r>
              <a:rPr lang="en-US" sz="3400" dirty="0">
                <a:solidFill>
                  <a:schemeClr val="bg1"/>
                </a:solidFill>
              </a:rPr>
              <a:t>Help Prevent HAIs</a:t>
            </a:r>
          </a:p>
        </p:txBody>
      </p:sp>
    </p:spTree>
    <p:extLst>
      <p:ext uri="{BB962C8B-B14F-4D97-AF65-F5344CB8AC3E}">
        <p14:creationId xmlns:p14="http://schemas.microsoft.com/office/powerpoint/2010/main" val="680312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6D1FD30-4760-49B4-9525-1BEC23C14327}"/>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7813" b="7813"/>
          <a:stretch/>
        </p:blipFill>
        <p:spPr>
          <a:prstGeom prst="rect">
            <a:avLst/>
          </a:prstGeom>
        </p:spPr>
      </p:pic>
      <p:grpSp>
        <p:nvGrpSpPr>
          <p:cNvPr id="9" name="Group 8">
            <a:extLst>
              <a:ext uri="{FF2B5EF4-FFF2-40B4-BE49-F238E27FC236}">
                <a16:creationId xmlns:a16="http://schemas.microsoft.com/office/drawing/2014/main" id="{0617DE8D-43F4-40C0-8DD9-EE0FC742BE4D}"/>
              </a:ext>
            </a:extLst>
          </p:cNvPr>
          <p:cNvGrpSpPr/>
          <p:nvPr/>
        </p:nvGrpSpPr>
        <p:grpSpPr>
          <a:xfrm>
            <a:off x="3810000" y="590550"/>
            <a:ext cx="5334000" cy="762000"/>
            <a:chOff x="0" y="4095750"/>
            <a:chExt cx="5334000" cy="762000"/>
          </a:xfrm>
        </p:grpSpPr>
        <p:sp>
          <p:nvSpPr>
            <p:cNvPr id="10" name="Rectangle 9">
              <a:extLst>
                <a:ext uri="{FF2B5EF4-FFF2-40B4-BE49-F238E27FC236}">
                  <a16:creationId xmlns:a16="http://schemas.microsoft.com/office/drawing/2014/main" id="{4C3CA345-2AAC-4806-B6C8-E88777198E16}"/>
                </a:ext>
              </a:extLst>
            </p:cNvPr>
            <p:cNvSpPr/>
            <p:nvPr/>
          </p:nvSpPr>
          <p:spPr>
            <a:xfrm>
              <a:off x="0" y="4095750"/>
              <a:ext cx="5334000" cy="76200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A5E6085-9891-4685-A595-9E8DB6EFBC89}"/>
                </a:ext>
              </a:extLst>
            </p:cNvPr>
            <p:cNvSpPr txBox="1"/>
            <p:nvPr/>
          </p:nvSpPr>
          <p:spPr>
            <a:xfrm>
              <a:off x="152400" y="4235162"/>
              <a:ext cx="5181600" cy="622588"/>
            </a:xfrm>
            <a:prstGeom prst="rect">
              <a:avLst/>
            </a:prstGeom>
          </p:spPr>
          <p:txBody>
            <a:bodyPr vert="horz" wrap="square" lIns="91440" tIns="45720" rIns="91440" bIns="45720" rtlCol="0" anchor="t">
              <a:normAutofit/>
            </a:bodyPr>
            <a:lstStyle/>
            <a:p>
              <a:pPr marL="0" marR="0" indent="0" defTabSz="914400" rtl="0" eaLnBrk="1" fontAlgn="auto" latinLnBrk="0" hangingPunct="1">
                <a:lnSpc>
                  <a:spcPct val="100000"/>
                </a:lnSpc>
                <a:spcBef>
                  <a:spcPct val="0"/>
                </a:spcBef>
                <a:spcAft>
                  <a:spcPts val="0"/>
                </a:spcAft>
                <a:buClrTx/>
                <a:buSzTx/>
                <a:buFontTx/>
                <a:buNone/>
                <a:tabLst/>
              </a:pPr>
              <a:r>
                <a:rPr kumimoji="0" lang="en-US" sz="2800" b="1" u="none" strike="noStrike" kern="1200" cap="none" spc="0" normalizeH="0" baseline="0" noProof="0" dirty="0">
                  <a:ln>
                    <a:noFill/>
                  </a:ln>
                  <a:solidFill>
                    <a:schemeClr val="tx2"/>
                  </a:solidFill>
                  <a:effectLst/>
                  <a:uLnTx/>
                  <a:uFillTx/>
                  <a:latin typeface="Arial" panose="020B0604020202020204" pitchFamily="34" charset="0"/>
                  <a:ea typeface="+mj-ea"/>
                  <a:cs typeface="Arial" panose="020B0604020202020204" pitchFamily="34" charset="0"/>
                </a:rPr>
                <a:t>Adapting and Staying Ahead</a:t>
              </a:r>
            </a:p>
          </p:txBody>
        </p:sp>
      </p:grpSp>
      <p:sp>
        <p:nvSpPr>
          <p:cNvPr id="13" name="Content Placeholder 2">
            <a:extLst>
              <a:ext uri="{FF2B5EF4-FFF2-40B4-BE49-F238E27FC236}">
                <a16:creationId xmlns:a16="http://schemas.microsoft.com/office/drawing/2014/main" id="{A868FB5E-75F0-433E-B184-00EDB6CC88F9}"/>
              </a:ext>
            </a:extLst>
          </p:cNvPr>
          <p:cNvSpPr txBox="1">
            <a:spLocks/>
          </p:cNvSpPr>
          <p:nvPr/>
        </p:nvSpPr>
        <p:spPr>
          <a:xfrm>
            <a:off x="4572000" y="1491962"/>
            <a:ext cx="4191000" cy="3124199"/>
          </a:xfrm>
          <a:prstGeom prst="rect">
            <a:avLst/>
          </a:prstGeom>
        </p:spPr>
        <p:txBody>
          <a:bodyPr>
            <a:noAutofit/>
          </a:bodyPr>
          <a:lstStyle>
            <a:lvl1pPr marL="0" indent="-320000" algn="l" defTabSz="914286" rtl="0" eaLnBrk="1" latinLnBrk="0" hangingPunct="1">
              <a:spcBef>
                <a:spcPct val="20000"/>
              </a:spcBef>
              <a:buSzPct val="50000"/>
              <a:buFont typeface="Arial" pitchFamily="34" charset="0"/>
              <a:buChar char="►"/>
              <a:defRPr sz="2800" kern="1200" cap="none" baseline="0">
                <a:solidFill>
                  <a:schemeClr val="tx1">
                    <a:lumMod val="75000"/>
                    <a:lumOff val="25000"/>
                  </a:schemeClr>
                </a:solidFill>
                <a:latin typeface="+mj-lt"/>
                <a:ea typeface="+mn-ea"/>
                <a:cs typeface="+mn-cs"/>
              </a:defRPr>
            </a:lvl1pPr>
            <a:lvl2pPr marL="0" indent="-320000" algn="l" defTabSz="914286" rtl="0" eaLnBrk="1" latinLnBrk="0" hangingPunct="1">
              <a:spcBef>
                <a:spcPct val="20000"/>
              </a:spcBef>
              <a:buClrTx/>
              <a:buSzPct val="100000"/>
              <a:buFont typeface="Arial" pitchFamily="34" charset="0"/>
              <a:buChar char="•"/>
              <a:defRPr sz="2400" kern="1200">
                <a:solidFill>
                  <a:schemeClr val="tx1">
                    <a:lumMod val="75000"/>
                    <a:lumOff val="25000"/>
                  </a:schemeClr>
                </a:solidFill>
                <a:latin typeface="+mj-lt"/>
                <a:ea typeface="+mn-ea"/>
                <a:cs typeface="+mn-cs"/>
              </a:defRPr>
            </a:lvl2pPr>
            <a:lvl3pPr marL="685718" indent="-320000" algn="l" defTabSz="914286" rtl="0" eaLnBrk="1" latinLnBrk="0" hangingPunct="1">
              <a:spcBef>
                <a:spcPct val="20000"/>
              </a:spcBef>
              <a:buFont typeface="Calibri" pitchFamily="34" charset="0"/>
              <a:buChar char="‒"/>
              <a:defRPr sz="2000" kern="1200">
                <a:solidFill>
                  <a:schemeClr val="tx1">
                    <a:lumMod val="75000"/>
                    <a:lumOff val="25000"/>
                  </a:schemeClr>
                </a:solidFill>
                <a:latin typeface="+mj-lt"/>
                <a:ea typeface="+mn-ea"/>
                <a:cs typeface="+mn-cs"/>
              </a:defRPr>
            </a:lvl3pPr>
            <a:lvl4pPr marL="1142858" indent="-320000" algn="l" defTabSz="914286" rtl="0" eaLnBrk="1" latinLnBrk="0" hangingPunct="1">
              <a:spcBef>
                <a:spcPct val="20000"/>
              </a:spcBef>
              <a:buFont typeface="Arial" pitchFamily="34" charset="0"/>
              <a:buChar char="–"/>
              <a:defRPr sz="1800" kern="1200">
                <a:solidFill>
                  <a:schemeClr val="tx1">
                    <a:lumMod val="75000"/>
                    <a:lumOff val="25000"/>
                  </a:schemeClr>
                </a:solidFill>
                <a:latin typeface="+mj-lt"/>
                <a:ea typeface="+mn-ea"/>
                <a:cs typeface="+mn-cs"/>
              </a:defRPr>
            </a:lvl4pPr>
            <a:lvl5pPr marL="1371430" indent="-320000" algn="l" defTabSz="914286" rtl="0" eaLnBrk="1" latinLnBrk="0" hangingPunct="1">
              <a:spcBef>
                <a:spcPct val="20000"/>
              </a:spcBef>
              <a:buFont typeface="Arial" pitchFamily="34" charset="0"/>
              <a:buChar char="»"/>
              <a:defRPr sz="1800" kern="1200">
                <a:solidFill>
                  <a:schemeClr val="tx1">
                    <a:lumMod val="75000"/>
                    <a:lumOff val="25000"/>
                  </a:schemeClr>
                </a:solidFill>
                <a:latin typeface="+mj-lt"/>
                <a:ea typeface="+mn-ea"/>
                <a:cs typeface="+mn-cs"/>
              </a:defRPr>
            </a:lvl5pPr>
            <a:lvl6pPr marL="2514286" indent="-228573"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0" indent="-228573"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3" indent="-228573"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18" indent="-228573"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solidFill>
                  <a:schemeClr val="bg1"/>
                </a:solidFill>
              </a:rPr>
              <a:t>Real-Time Infection</a:t>
            </a:r>
            <a:br>
              <a:rPr lang="en-US" sz="2400" dirty="0">
                <a:solidFill>
                  <a:schemeClr val="bg1"/>
                </a:solidFill>
              </a:rPr>
            </a:br>
            <a:r>
              <a:rPr lang="en-US" sz="2400" dirty="0">
                <a:solidFill>
                  <a:schemeClr val="bg1"/>
                </a:solidFill>
              </a:rPr>
              <a:t>     Surveillance</a:t>
            </a:r>
          </a:p>
          <a:p>
            <a:r>
              <a:rPr lang="en-US" sz="2400" dirty="0">
                <a:solidFill>
                  <a:schemeClr val="bg1"/>
                </a:solidFill>
              </a:rPr>
              <a:t>Context Based Syndromic</a:t>
            </a:r>
            <a:br>
              <a:rPr lang="en-US" sz="2400" dirty="0">
                <a:solidFill>
                  <a:schemeClr val="bg1"/>
                </a:solidFill>
              </a:rPr>
            </a:br>
            <a:r>
              <a:rPr lang="en-US" sz="2400" dirty="0">
                <a:solidFill>
                  <a:schemeClr val="bg1"/>
                </a:solidFill>
              </a:rPr>
              <a:t>     Surveillance</a:t>
            </a:r>
          </a:p>
          <a:p>
            <a:r>
              <a:rPr lang="en-US" sz="2400" dirty="0">
                <a:solidFill>
                  <a:schemeClr val="bg1"/>
                </a:solidFill>
              </a:rPr>
              <a:t>Hand Hygiene Audits</a:t>
            </a:r>
          </a:p>
          <a:p>
            <a:r>
              <a:rPr lang="en-US" sz="2400" dirty="0">
                <a:solidFill>
                  <a:schemeClr val="bg1"/>
                </a:solidFill>
              </a:rPr>
              <a:t>Outbreak Management</a:t>
            </a:r>
          </a:p>
          <a:p>
            <a:r>
              <a:rPr lang="en-US" sz="2400" dirty="0">
                <a:solidFill>
                  <a:schemeClr val="bg1"/>
                </a:solidFill>
              </a:rPr>
              <a:t>Antimicrobial Stewardship</a:t>
            </a:r>
          </a:p>
          <a:p>
            <a:r>
              <a:rPr lang="en-US" sz="2400" dirty="0">
                <a:solidFill>
                  <a:schemeClr val="bg1"/>
                </a:solidFill>
              </a:rPr>
              <a:t>NHSN Reporting</a:t>
            </a:r>
          </a:p>
        </p:txBody>
      </p:sp>
    </p:spTree>
    <p:extLst>
      <p:ext uri="{BB962C8B-B14F-4D97-AF65-F5344CB8AC3E}">
        <p14:creationId xmlns:p14="http://schemas.microsoft.com/office/powerpoint/2010/main" val="5338512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dirty="0"/>
              <a:t>Yves Crehore</a:t>
            </a:r>
          </a:p>
          <a:p>
            <a:r>
              <a:rPr lang="en-US" dirty="0"/>
              <a:t>ycrehore@rlsolutions.com</a:t>
            </a:r>
          </a:p>
          <a:p>
            <a:endParaRPr lang="en-US" dirty="0"/>
          </a:p>
          <a:p>
            <a:r>
              <a:rPr lang="en-US" dirty="0"/>
              <a:t>Adam Scott</a:t>
            </a:r>
          </a:p>
          <a:p>
            <a:r>
              <a:rPr lang="en-US" dirty="0"/>
              <a:t>ascott@rlsolutions.com</a:t>
            </a:r>
          </a:p>
          <a:p>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310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790700"/>
            <a:ext cx="7391400" cy="857250"/>
          </a:xfrm>
        </p:spPr>
        <p:txBody>
          <a:bodyPr>
            <a:normAutofit/>
          </a:bodyPr>
          <a:lstStyle/>
          <a:p>
            <a:r>
              <a:rPr lang="en-US" sz="4000" dirty="0"/>
              <a:t>RL webinar series</a:t>
            </a:r>
          </a:p>
        </p:txBody>
      </p:sp>
      <p:sp>
        <p:nvSpPr>
          <p:cNvPr id="3" name="Content Placeholder 2"/>
          <p:cNvSpPr>
            <a:spLocks noGrp="1"/>
          </p:cNvSpPr>
          <p:nvPr>
            <p:ph idx="1"/>
          </p:nvPr>
        </p:nvSpPr>
        <p:spPr>
          <a:xfrm>
            <a:off x="762000" y="2876550"/>
            <a:ext cx="7391400" cy="2057400"/>
          </a:xfrm>
        </p:spPr>
        <p:txBody>
          <a:bodyPr/>
          <a:lstStyle/>
          <a:p>
            <a:r>
              <a:rPr lang="en-US" dirty="0"/>
              <a:t>Free webinars delivered by RL business partners, clients and industry experts</a:t>
            </a:r>
          </a:p>
          <a:p>
            <a:r>
              <a:rPr lang="en-US" dirty="0"/>
              <a:t>Healthcare industry topics and best practices</a:t>
            </a:r>
          </a:p>
          <a:p>
            <a:r>
              <a:rPr lang="en-US" dirty="0"/>
              <a:t>Send questions and ideas to </a:t>
            </a:r>
            <a:r>
              <a:rPr lang="en-US" u="sng" dirty="0" err="1"/>
              <a:t>webinars@rlsolutions.com</a:t>
            </a:r>
            <a:endParaRPr lang="en-US" u="sng"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285750"/>
            <a:ext cx="1556506" cy="533400"/>
          </a:xfrm>
          <a:prstGeom prst="rect">
            <a:avLst/>
          </a:prstGeom>
        </p:spPr>
      </p:pic>
    </p:spTree>
    <p:extLst>
      <p:ext uri="{BB962C8B-B14F-4D97-AF65-F5344CB8AC3E}">
        <p14:creationId xmlns:p14="http://schemas.microsoft.com/office/powerpoint/2010/main" val="163962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00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a:buClr>
                <a:schemeClr val="bg1"/>
              </a:buClr>
            </a:pPr>
            <a:r>
              <a:rPr lang="en-US" dirty="0"/>
              <a:t>Introductions</a:t>
            </a:r>
          </a:p>
          <a:p>
            <a:pPr>
              <a:buClr>
                <a:schemeClr val="bg1"/>
              </a:buClr>
            </a:pPr>
            <a:r>
              <a:rPr lang="en-US" dirty="0"/>
              <a:t>Five Emerging and Continuing Trends in Infection Control</a:t>
            </a:r>
          </a:p>
          <a:p>
            <a:pPr>
              <a:buClr>
                <a:schemeClr val="bg1"/>
              </a:buClr>
            </a:pPr>
            <a:r>
              <a:rPr lang="en-US" dirty="0"/>
              <a:t>Role of Technology within Infection Control</a:t>
            </a:r>
          </a:p>
          <a:p>
            <a:pPr>
              <a:buClr>
                <a:schemeClr val="bg1"/>
              </a:buClr>
            </a:pPr>
            <a:r>
              <a:rPr lang="en-US" dirty="0"/>
              <a:t>Q&amp;A</a:t>
            </a:r>
          </a:p>
        </p:txBody>
      </p:sp>
      <p:sp>
        <p:nvSpPr>
          <p:cNvPr id="2" name="TextBox 1"/>
          <p:cNvSpPr txBox="1"/>
          <p:nvPr/>
        </p:nvSpPr>
        <p:spPr>
          <a:xfrm>
            <a:off x="1584960" y="447040"/>
            <a:ext cx="914400" cy="914400"/>
          </a:xfrm>
          <a:prstGeom prst="rect">
            <a:avLst/>
          </a:prstGeom>
        </p:spPr>
        <p:txBody>
          <a:bodyPr vert="horz" wrap="none" lIns="91440" tIns="45720" rIns="91440" bIns="45720" rtlCol="0" anchor="t">
            <a:normAutofit/>
          </a:bodyPr>
          <a:lstStyle/>
          <a:p>
            <a:pPr marL="0" marR="0" indent="0" algn="ctr" defTabSz="914400" rtl="0" eaLnBrk="1" fontAlgn="auto" latinLnBrk="0" hangingPunct="1">
              <a:lnSpc>
                <a:spcPct val="100000"/>
              </a:lnSpc>
              <a:spcBef>
                <a:spcPct val="0"/>
              </a:spcBef>
              <a:spcAft>
                <a:spcPts val="0"/>
              </a:spcAft>
              <a:buClrTx/>
              <a:buSzTx/>
              <a:buFontTx/>
              <a:buNone/>
              <a:tabLst/>
            </a:pPr>
            <a:endParaRPr kumimoji="0" lang="en-US" sz="1600" b="0" i="0" u="none" strike="noStrike" kern="1200" cap="none" spc="0" normalizeH="0" baseline="0" noProof="0" dirty="0">
              <a:ln>
                <a:noFill/>
              </a:ln>
              <a:solidFill>
                <a:schemeClr val="tx1">
                  <a:lumMod val="65000"/>
                  <a:lumOff val="35000"/>
                </a:schemeClr>
              </a:solidFill>
              <a:effectLst/>
              <a:uLnTx/>
              <a:uFillTx/>
              <a:latin typeface="Century Gothic" pitchFamily="34" charset="0"/>
              <a:ea typeface="+mj-ea"/>
              <a:cs typeface="+mj-cs"/>
            </a:endParaRPr>
          </a:p>
        </p:txBody>
      </p:sp>
      <p:sp>
        <p:nvSpPr>
          <p:cNvPr id="3" name="TextBox 2"/>
          <p:cNvSpPr txBox="1"/>
          <p:nvPr/>
        </p:nvSpPr>
        <p:spPr>
          <a:xfrm>
            <a:off x="1158240" y="467360"/>
            <a:ext cx="914400" cy="914400"/>
          </a:xfrm>
          <a:prstGeom prst="rect">
            <a:avLst/>
          </a:prstGeom>
        </p:spPr>
        <p:txBody>
          <a:bodyPr vert="horz" wrap="none" lIns="91440" tIns="45720" rIns="91440" bIns="45720" rtlCol="0" anchor="t">
            <a:normAutofit/>
          </a:bodyPr>
          <a:lstStyle/>
          <a:p>
            <a:pPr marL="0" marR="0" indent="0" algn="ctr" defTabSz="914400" rtl="0" eaLnBrk="1" fontAlgn="auto" latinLnBrk="0" hangingPunct="1">
              <a:lnSpc>
                <a:spcPct val="100000"/>
              </a:lnSpc>
              <a:spcBef>
                <a:spcPct val="0"/>
              </a:spcBef>
              <a:spcAft>
                <a:spcPts val="0"/>
              </a:spcAft>
              <a:buClrTx/>
              <a:buSzTx/>
              <a:buFontTx/>
              <a:buNone/>
              <a:tabLst/>
            </a:pPr>
            <a:endParaRPr kumimoji="0" lang="en-US" sz="1600" b="0" i="0" u="none" strike="noStrike" kern="1200" cap="none" spc="0" normalizeH="0" baseline="0" noProof="0" dirty="0">
              <a:ln>
                <a:noFill/>
              </a:ln>
              <a:solidFill>
                <a:schemeClr val="tx1">
                  <a:lumMod val="65000"/>
                  <a:lumOff val="35000"/>
                </a:schemeClr>
              </a:solidFill>
              <a:effectLst/>
              <a:uLnTx/>
              <a:uFillTx/>
              <a:latin typeface="Century Gothic" pitchFamily="34" charset="0"/>
              <a:ea typeface="+mj-ea"/>
              <a:cs typeface="+mj-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14400" y="895350"/>
            <a:ext cx="7543800" cy="3276600"/>
          </a:xfrm>
        </p:spPr>
        <p:txBody>
          <a:bodyPr>
            <a:normAutofit fontScale="85000" lnSpcReduction="20000"/>
          </a:bodyPr>
          <a:lstStyle/>
          <a:p>
            <a:pPr algn="ctr"/>
            <a:r>
              <a:rPr lang="en-US" dirty="0"/>
              <a:t>“A tumultuous year for the </a:t>
            </a:r>
            <a:br>
              <a:rPr lang="en-US" dirty="0"/>
            </a:br>
            <a:r>
              <a:rPr lang="en-US" dirty="0"/>
              <a:t>healthcare industry.”</a:t>
            </a:r>
          </a:p>
          <a:p>
            <a:endParaRPr lang="en-US" dirty="0"/>
          </a:p>
          <a:p>
            <a:r>
              <a:rPr lang="en-US" dirty="0"/>
              <a:t>In 2017, we’ve witnessed the industry &amp; government policy changes, healthcare </a:t>
            </a:r>
            <a:r>
              <a:rPr lang="en-US" dirty="0" err="1"/>
              <a:t>retailization</a:t>
            </a:r>
            <a:r>
              <a:rPr lang="en-US" dirty="0"/>
              <a:t> increasing, resulting in many mergers and acquisitions.  </a:t>
            </a:r>
          </a:p>
        </p:txBody>
      </p:sp>
      <p:sp>
        <p:nvSpPr>
          <p:cNvPr id="3" name="Text Placeholder 1">
            <a:extLst>
              <a:ext uri="{FF2B5EF4-FFF2-40B4-BE49-F238E27FC236}">
                <a16:creationId xmlns:a16="http://schemas.microsoft.com/office/drawing/2014/main" id="{34CB59F0-24D4-43B1-9F0B-3D209F858CDC}"/>
              </a:ext>
            </a:extLst>
          </p:cNvPr>
          <p:cNvSpPr txBox="1">
            <a:spLocks/>
          </p:cNvSpPr>
          <p:nvPr/>
        </p:nvSpPr>
        <p:spPr>
          <a:xfrm>
            <a:off x="800100" y="4248150"/>
            <a:ext cx="7543800" cy="457200"/>
          </a:xfrm>
          <a:prstGeom prst="rect">
            <a:avLst/>
          </a:prstGeom>
        </p:spPr>
        <p:txBody>
          <a:bodyPr vert="horz" lIns="91440" tIns="45720" rIns="91440" bIns="45720" rtlCol="0" anchor="t">
            <a:normAutofit fontScale="25000" lnSpcReduction="20000"/>
          </a:bodyPr>
          <a:lstStyle>
            <a:lvl1pPr marL="0" indent="0" algn="l" defTabSz="914286" rtl="0" eaLnBrk="1" latinLnBrk="0" hangingPunct="1">
              <a:lnSpc>
                <a:spcPct val="100000"/>
              </a:lnSpc>
              <a:spcBef>
                <a:spcPts val="0"/>
              </a:spcBef>
              <a:buSzPct val="50000"/>
              <a:buFont typeface="Arial" pitchFamily="34" charset="0"/>
              <a:buNone/>
              <a:defRPr sz="4000" b="1" kern="1200" cap="none" baseline="0">
                <a:solidFill>
                  <a:schemeClr val="bg1"/>
                </a:solidFill>
                <a:latin typeface="+mj-lt"/>
                <a:ea typeface="+mn-ea"/>
                <a:cs typeface="+mn-cs"/>
              </a:defRPr>
            </a:lvl1pPr>
            <a:lvl2pPr marL="0" indent="-320000" algn="l" defTabSz="914286" rtl="0" eaLnBrk="1" latinLnBrk="0" hangingPunct="1">
              <a:spcBef>
                <a:spcPct val="20000"/>
              </a:spcBef>
              <a:buClrTx/>
              <a:buSzPct val="100000"/>
              <a:buFont typeface="Arial" pitchFamily="34" charset="0"/>
              <a:buChar char="•"/>
              <a:defRPr sz="2400" kern="1200">
                <a:solidFill>
                  <a:schemeClr val="bg1"/>
                </a:solidFill>
                <a:latin typeface="+mj-lt"/>
                <a:ea typeface="+mn-ea"/>
                <a:cs typeface="+mn-cs"/>
              </a:defRPr>
            </a:lvl2pPr>
            <a:lvl3pPr marL="685718" indent="-320000" algn="l" defTabSz="914286" rtl="0" eaLnBrk="1" latinLnBrk="0" hangingPunct="1">
              <a:spcBef>
                <a:spcPct val="20000"/>
              </a:spcBef>
              <a:buFont typeface="Calibri" pitchFamily="34" charset="0"/>
              <a:buChar char="‒"/>
              <a:defRPr sz="2000" kern="1200">
                <a:solidFill>
                  <a:schemeClr val="bg1"/>
                </a:solidFill>
                <a:latin typeface="+mj-lt"/>
                <a:ea typeface="+mn-ea"/>
                <a:cs typeface="+mn-cs"/>
              </a:defRPr>
            </a:lvl3pPr>
            <a:lvl4pPr marL="1142858" indent="-320000" algn="l" defTabSz="914286" rtl="0" eaLnBrk="1" latinLnBrk="0" hangingPunct="1">
              <a:spcBef>
                <a:spcPct val="20000"/>
              </a:spcBef>
              <a:buFont typeface="Arial" pitchFamily="34" charset="0"/>
              <a:buChar char="–"/>
              <a:defRPr sz="1800" kern="1200">
                <a:solidFill>
                  <a:schemeClr val="bg1"/>
                </a:solidFill>
                <a:latin typeface="+mj-lt"/>
                <a:ea typeface="+mn-ea"/>
                <a:cs typeface="+mn-cs"/>
              </a:defRPr>
            </a:lvl4pPr>
            <a:lvl5pPr marL="1371430" indent="-320000" algn="l" defTabSz="914286" rtl="0" eaLnBrk="1" latinLnBrk="0" hangingPunct="1">
              <a:spcBef>
                <a:spcPct val="20000"/>
              </a:spcBef>
              <a:buFont typeface="Arial" pitchFamily="34" charset="0"/>
              <a:buChar char="»"/>
              <a:defRPr sz="1800" kern="1200">
                <a:solidFill>
                  <a:schemeClr val="bg1"/>
                </a:solidFill>
                <a:latin typeface="+mj-lt"/>
                <a:ea typeface="+mn-ea"/>
                <a:cs typeface="+mn-cs"/>
              </a:defRPr>
            </a:lvl5pPr>
            <a:lvl6pPr marL="2514286" indent="-228573"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0" indent="-228573"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3" indent="-228573"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18" indent="-228573"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dirty="0"/>
              <a:t>Michael J. Dowling, President &amp; CEO, Northwell Health | December 18, 2017   </a:t>
            </a:r>
            <a:r>
              <a:rPr lang="en-US" u="sng" dirty="0"/>
              <a:t>https://www.beckershospitalreview.com/hospital-management-administration/michael-dowling-4-most-important-healthcare-trends-in-2018.html</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14400" y="895350"/>
            <a:ext cx="7543800" cy="3276600"/>
          </a:xfrm>
        </p:spPr>
        <p:txBody>
          <a:bodyPr>
            <a:normAutofit fontScale="70000" lnSpcReduction="20000"/>
          </a:bodyPr>
          <a:lstStyle/>
          <a:p>
            <a:pPr algn="ctr"/>
            <a:r>
              <a:rPr lang="en-US" dirty="0"/>
              <a:t>2018 thus far appears to be </a:t>
            </a:r>
            <a:br>
              <a:rPr lang="en-US" dirty="0"/>
            </a:br>
            <a:r>
              <a:rPr lang="en-US" dirty="0"/>
              <a:t>an acceleration of 2017. </a:t>
            </a:r>
          </a:p>
          <a:p>
            <a:endParaRPr lang="en-US" dirty="0"/>
          </a:p>
          <a:p>
            <a:r>
              <a:rPr lang="en-US" dirty="0"/>
              <a:t>Organizations are adapting and responding to this changing landscape as it happens. A strong emphasis on adapting to change will be key to staying competitive, as will be innovation and a superior customer experience. </a:t>
            </a:r>
          </a:p>
        </p:txBody>
      </p:sp>
      <p:sp>
        <p:nvSpPr>
          <p:cNvPr id="3" name="Text Placeholder 1">
            <a:extLst>
              <a:ext uri="{FF2B5EF4-FFF2-40B4-BE49-F238E27FC236}">
                <a16:creationId xmlns:a16="http://schemas.microsoft.com/office/drawing/2014/main" id="{94DE6DF6-DE5C-428B-85D4-017C8960165D}"/>
              </a:ext>
            </a:extLst>
          </p:cNvPr>
          <p:cNvSpPr txBox="1">
            <a:spLocks/>
          </p:cNvSpPr>
          <p:nvPr/>
        </p:nvSpPr>
        <p:spPr>
          <a:xfrm>
            <a:off x="800100" y="4248150"/>
            <a:ext cx="7543800" cy="457200"/>
          </a:xfrm>
          <a:prstGeom prst="rect">
            <a:avLst/>
          </a:prstGeom>
        </p:spPr>
        <p:txBody>
          <a:bodyPr vert="horz" lIns="91440" tIns="45720" rIns="91440" bIns="45720" rtlCol="0" anchor="t">
            <a:normAutofit fontScale="25000" lnSpcReduction="20000"/>
          </a:bodyPr>
          <a:lstStyle>
            <a:lvl1pPr marL="0" indent="0" algn="l" defTabSz="914286" rtl="0" eaLnBrk="1" latinLnBrk="0" hangingPunct="1">
              <a:lnSpc>
                <a:spcPct val="100000"/>
              </a:lnSpc>
              <a:spcBef>
                <a:spcPts val="0"/>
              </a:spcBef>
              <a:buSzPct val="50000"/>
              <a:buFont typeface="Arial" pitchFamily="34" charset="0"/>
              <a:buNone/>
              <a:defRPr sz="4000" b="1" kern="1200" cap="none" baseline="0">
                <a:solidFill>
                  <a:schemeClr val="bg1"/>
                </a:solidFill>
                <a:latin typeface="+mj-lt"/>
                <a:ea typeface="+mn-ea"/>
                <a:cs typeface="+mn-cs"/>
              </a:defRPr>
            </a:lvl1pPr>
            <a:lvl2pPr marL="0" indent="-320000" algn="l" defTabSz="914286" rtl="0" eaLnBrk="1" latinLnBrk="0" hangingPunct="1">
              <a:spcBef>
                <a:spcPct val="20000"/>
              </a:spcBef>
              <a:buClrTx/>
              <a:buSzPct val="100000"/>
              <a:buFont typeface="Arial" pitchFamily="34" charset="0"/>
              <a:buChar char="•"/>
              <a:defRPr sz="2400" kern="1200">
                <a:solidFill>
                  <a:schemeClr val="bg1"/>
                </a:solidFill>
                <a:latin typeface="+mj-lt"/>
                <a:ea typeface="+mn-ea"/>
                <a:cs typeface="+mn-cs"/>
              </a:defRPr>
            </a:lvl2pPr>
            <a:lvl3pPr marL="685718" indent="-320000" algn="l" defTabSz="914286" rtl="0" eaLnBrk="1" latinLnBrk="0" hangingPunct="1">
              <a:spcBef>
                <a:spcPct val="20000"/>
              </a:spcBef>
              <a:buFont typeface="Calibri" pitchFamily="34" charset="0"/>
              <a:buChar char="‒"/>
              <a:defRPr sz="2000" kern="1200">
                <a:solidFill>
                  <a:schemeClr val="bg1"/>
                </a:solidFill>
                <a:latin typeface="+mj-lt"/>
                <a:ea typeface="+mn-ea"/>
                <a:cs typeface="+mn-cs"/>
              </a:defRPr>
            </a:lvl3pPr>
            <a:lvl4pPr marL="1142858" indent="-320000" algn="l" defTabSz="914286" rtl="0" eaLnBrk="1" latinLnBrk="0" hangingPunct="1">
              <a:spcBef>
                <a:spcPct val="20000"/>
              </a:spcBef>
              <a:buFont typeface="Arial" pitchFamily="34" charset="0"/>
              <a:buChar char="–"/>
              <a:defRPr sz="1800" kern="1200">
                <a:solidFill>
                  <a:schemeClr val="bg1"/>
                </a:solidFill>
                <a:latin typeface="+mj-lt"/>
                <a:ea typeface="+mn-ea"/>
                <a:cs typeface="+mn-cs"/>
              </a:defRPr>
            </a:lvl4pPr>
            <a:lvl5pPr marL="1371430" indent="-320000" algn="l" defTabSz="914286" rtl="0" eaLnBrk="1" latinLnBrk="0" hangingPunct="1">
              <a:spcBef>
                <a:spcPct val="20000"/>
              </a:spcBef>
              <a:buFont typeface="Arial" pitchFamily="34" charset="0"/>
              <a:buChar char="»"/>
              <a:defRPr sz="1800" kern="1200">
                <a:solidFill>
                  <a:schemeClr val="bg1"/>
                </a:solidFill>
                <a:latin typeface="+mj-lt"/>
                <a:ea typeface="+mn-ea"/>
                <a:cs typeface="+mn-cs"/>
              </a:defRPr>
            </a:lvl5pPr>
            <a:lvl6pPr marL="2514286" indent="-228573"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0" indent="-228573"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3" indent="-228573"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18" indent="-228573"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dirty="0"/>
              <a:t>Michael J. Dowling, President &amp; CEO, Northwell Health | December 18, 2017   </a:t>
            </a:r>
            <a:r>
              <a:rPr lang="en-US" u="sng" dirty="0"/>
              <a:t>https://www.beckershospitalreview.com/hospital-management-administration/michael-dowling-4-most-important-healthcare-trends-in-2018.html</a:t>
            </a:r>
            <a:endParaRPr lang="en-US" dirty="0"/>
          </a:p>
        </p:txBody>
      </p:sp>
    </p:spTree>
    <p:extLst>
      <p:ext uri="{BB962C8B-B14F-4D97-AF65-F5344CB8AC3E}">
        <p14:creationId xmlns:p14="http://schemas.microsoft.com/office/powerpoint/2010/main" val="517641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drone shot of a running track in a stadium in Berlin">
            <a:extLst>
              <a:ext uri="{FF2B5EF4-FFF2-40B4-BE49-F238E27FC236}">
                <a16:creationId xmlns:a16="http://schemas.microsoft.com/office/drawing/2014/main" id="{B90E4AA8-187D-47F9-9A15-691C7E7A33FF}"/>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21959" b="2195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Custom 9">
      <a:dk1>
        <a:srgbClr val="323232"/>
      </a:dk1>
      <a:lt1>
        <a:srgbClr val="FFFFFF"/>
      </a:lt1>
      <a:dk2>
        <a:srgbClr val="1C1C1C"/>
      </a:dk2>
      <a:lt2>
        <a:srgbClr val="E8E8E8"/>
      </a:lt2>
      <a:accent1>
        <a:srgbClr val="00807C"/>
      </a:accent1>
      <a:accent2>
        <a:srgbClr val="8DC95E"/>
      </a:accent2>
      <a:accent3>
        <a:srgbClr val="FEFFFF"/>
      </a:accent3>
      <a:accent4>
        <a:srgbClr val="BBDC9E"/>
      </a:accent4>
      <a:accent5>
        <a:srgbClr val="8CB2B1"/>
      </a:accent5>
      <a:accent6>
        <a:srgbClr val="55A41B"/>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t">
        <a:normAutofit/>
      </a:bodyPr>
      <a:lstStyle>
        <a:defPPr marL="0" marR="0" indent="0" algn="ctr" defTabSz="914400" rtl="0" eaLnBrk="1" fontAlgn="auto" latinLnBrk="0" hangingPunct="1">
          <a:lnSpc>
            <a:spcPct val="100000"/>
          </a:lnSpc>
          <a:spcBef>
            <a:spcPct val="0"/>
          </a:spcBef>
          <a:spcAft>
            <a:spcPts val="0"/>
          </a:spcAft>
          <a:buClrTx/>
          <a:buSzTx/>
          <a:buFontTx/>
          <a:buNone/>
          <a:tabLst/>
          <a:defRPr kumimoji="0" sz="1600" b="0" i="0" u="none" strike="noStrike" kern="1200" cap="none" spc="0" normalizeH="0" baseline="0" noProof="0" dirty="0" smtClean="0">
            <a:ln>
              <a:noFill/>
            </a:ln>
            <a:solidFill>
              <a:schemeClr val="tx1">
                <a:lumMod val="65000"/>
                <a:lumOff val="35000"/>
              </a:schemeClr>
            </a:solidFill>
            <a:effectLst/>
            <a:uLnTx/>
            <a:uFillTx/>
            <a:latin typeface="Century Gothic" pitchFamily="34" charset="0"/>
            <a:ea typeface="+mj-ea"/>
            <a:cs typeface="+mj-cs"/>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22749</TotalTime>
  <Words>1846</Words>
  <Application>Microsoft Office PowerPoint</Application>
  <PresentationFormat>On-screen Show (16:9)</PresentationFormat>
  <Paragraphs>178</Paragraphs>
  <Slides>38</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Arial (null)</vt:lpstr>
      <vt:lpstr>Calibri</vt:lpstr>
      <vt:lpstr>Century Gothic</vt:lpstr>
      <vt:lpstr>Office Theme</vt:lpstr>
      <vt:lpstr>PowerPoint Presentation</vt:lpstr>
      <vt:lpstr>Meet the presenters</vt:lpstr>
      <vt:lpstr>Meet the presenters</vt:lpstr>
      <vt:lpstr>RL webinar series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Changes in the design of healthcare facilities</vt:lpstr>
      <vt:lpstr>PowerPoint Presentation</vt:lpstr>
      <vt:lpstr>PowerPoint Presentation</vt:lpstr>
      <vt:lpstr>Services outside of hospital environments</vt:lpstr>
      <vt:lpstr>Services outside of hospital environments</vt:lpstr>
      <vt:lpstr>PowerPoint Presentation</vt:lpstr>
      <vt:lpstr>PowerPoint Presentation</vt:lpstr>
      <vt:lpstr>Low Vaccine Adherence – population immunity</vt:lpstr>
      <vt:lpstr>The Mysterious Return of Scarlet Fever</vt:lpstr>
      <vt:lpstr>MINNESOTA HEALTH CARE BATTLE WITH MEASLES</vt:lpstr>
      <vt:lpstr>The measles outbreak resulted in:</vt:lpstr>
      <vt:lpstr>PowerPoint Presentation</vt:lpstr>
      <vt:lpstr>PowerPoint Presentation</vt:lpstr>
      <vt:lpstr>The who priority pathogens list</vt:lpstr>
      <vt:lpstr>2018: Issue of Antibiotic resistance</vt:lpstr>
      <vt:lpstr>2018: Issue of Antibiotic resistance</vt:lpstr>
      <vt:lpstr>2018: Issue of Antibiotic resistance</vt:lpstr>
      <vt:lpstr>PowerPoint Presentation</vt:lpstr>
      <vt:lpstr>PowerPoint Presentation</vt:lpstr>
      <vt:lpstr>PowerPoint Presentation</vt:lpstr>
      <vt:lpstr>Making your data work for you</vt:lpstr>
      <vt:lpstr>Making your data work for you</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Laraine Domingo</dc:creator>
  <cp:lastModifiedBy>Anjali Arya</cp:lastModifiedBy>
  <cp:revision>1079</cp:revision>
  <dcterms:created xsi:type="dcterms:W3CDTF">2015-06-24T15:09:51Z</dcterms:created>
  <dcterms:modified xsi:type="dcterms:W3CDTF">2018-07-26T14:07:50Z</dcterms:modified>
</cp:coreProperties>
</file>