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3"/>
  </p:notesMasterIdLst>
  <p:handoutMasterIdLst>
    <p:handoutMasterId r:id="rId74"/>
  </p:handoutMasterIdLst>
  <p:sldIdLst>
    <p:sldId id="257" r:id="rId2"/>
    <p:sldId id="275" r:id="rId3"/>
    <p:sldId id="282" r:id="rId4"/>
    <p:sldId id="276" r:id="rId5"/>
    <p:sldId id="269" r:id="rId6"/>
    <p:sldId id="315" r:id="rId7"/>
    <p:sldId id="306" r:id="rId8"/>
    <p:sldId id="324" r:id="rId9"/>
    <p:sldId id="325" r:id="rId10"/>
    <p:sldId id="326" r:id="rId11"/>
    <p:sldId id="327" r:id="rId12"/>
    <p:sldId id="328" r:id="rId13"/>
    <p:sldId id="332" r:id="rId14"/>
    <p:sldId id="333" r:id="rId15"/>
    <p:sldId id="330" r:id="rId16"/>
    <p:sldId id="334" r:id="rId17"/>
    <p:sldId id="331" r:id="rId18"/>
    <p:sldId id="337" r:id="rId19"/>
    <p:sldId id="338" r:id="rId20"/>
    <p:sldId id="335" r:id="rId21"/>
    <p:sldId id="340" r:id="rId22"/>
    <p:sldId id="341" r:id="rId23"/>
    <p:sldId id="342" r:id="rId24"/>
    <p:sldId id="343" r:id="rId25"/>
    <p:sldId id="336" r:id="rId26"/>
    <p:sldId id="344" r:id="rId27"/>
    <p:sldId id="345" r:id="rId28"/>
    <p:sldId id="346" r:id="rId29"/>
    <p:sldId id="347" r:id="rId30"/>
    <p:sldId id="348" r:id="rId31"/>
    <p:sldId id="323" r:id="rId32"/>
    <p:sldId id="304" r:id="rId33"/>
    <p:sldId id="307" r:id="rId34"/>
    <p:sldId id="308" r:id="rId35"/>
    <p:sldId id="305" r:id="rId36"/>
    <p:sldId id="294" r:id="rId37"/>
    <p:sldId id="316" r:id="rId38"/>
    <p:sldId id="320" r:id="rId39"/>
    <p:sldId id="317" r:id="rId40"/>
    <p:sldId id="321" r:id="rId41"/>
    <p:sldId id="322" r:id="rId42"/>
    <p:sldId id="290" r:id="rId43"/>
    <p:sldId id="303" r:id="rId44"/>
    <p:sldId id="296" r:id="rId45"/>
    <p:sldId id="319" r:id="rId46"/>
    <p:sldId id="349" r:id="rId47"/>
    <p:sldId id="314" r:id="rId48"/>
    <p:sldId id="284" r:id="rId49"/>
    <p:sldId id="351" r:id="rId50"/>
    <p:sldId id="352" r:id="rId51"/>
    <p:sldId id="353" r:id="rId52"/>
    <p:sldId id="256" r:id="rId53"/>
    <p:sldId id="354" r:id="rId54"/>
    <p:sldId id="292" r:id="rId55"/>
    <p:sldId id="286" r:id="rId56"/>
    <p:sldId id="287" r:id="rId57"/>
    <p:sldId id="288" r:id="rId58"/>
    <p:sldId id="289" r:id="rId59"/>
    <p:sldId id="291" r:id="rId60"/>
    <p:sldId id="293" r:id="rId61"/>
    <p:sldId id="313" r:id="rId62"/>
    <p:sldId id="281" r:id="rId63"/>
    <p:sldId id="295" r:id="rId64"/>
    <p:sldId id="285" r:id="rId65"/>
    <p:sldId id="258" r:id="rId66"/>
    <p:sldId id="259" r:id="rId67"/>
    <p:sldId id="260" r:id="rId68"/>
    <p:sldId id="350" r:id="rId69"/>
    <p:sldId id="261" r:id="rId70"/>
    <p:sldId id="270" r:id="rId71"/>
    <p:sldId id="283" r:id="rId7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B000"/>
    <a:srgbClr val="FAB210"/>
    <a:srgbClr val="FAA51D"/>
    <a:srgbClr val="00807C"/>
    <a:srgbClr val="C65027"/>
    <a:srgbClr val="70BDA9"/>
    <a:srgbClr val="000000"/>
    <a:srgbClr val="F37422"/>
    <a:srgbClr val="FED14F"/>
    <a:srgbClr val="F795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92" autoAdjust="0"/>
    <p:restoredTop sz="92707" autoAdjust="0"/>
  </p:normalViewPr>
  <p:slideViewPr>
    <p:cSldViewPr>
      <p:cViewPr varScale="1">
        <p:scale>
          <a:sx n="104" d="100"/>
          <a:sy n="104" d="100"/>
        </p:scale>
        <p:origin x="576" y="96"/>
      </p:cViewPr>
      <p:guideLst>
        <p:guide orient="horz" pos="1620"/>
        <p:guide pos="2880"/>
      </p:guideLst>
    </p:cSldViewPr>
  </p:slideViewPr>
  <p:outlineViewPr>
    <p:cViewPr>
      <p:scale>
        <a:sx n="33" d="100"/>
        <a:sy n="33" d="100"/>
      </p:scale>
      <p:origin x="0" y="-667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5" d="100"/>
          <a:sy n="95" d="100"/>
        </p:scale>
        <p:origin x="3720"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B2A82F-B8DA-9142-87DF-1645EA74DDF9}" type="datetimeFigureOut">
              <a:rPr lang="en-US" smtClean="0"/>
              <a:pPr/>
              <a:t>5/23/2018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2DA854-E81A-1D4E-ACF3-8BCB05F6CF51}" type="slidenum">
              <a:rPr lang="en-US" smtClean="0"/>
              <a:pPr/>
              <a:t>‹#›</a:t>
            </a:fld>
            <a:endParaRPr lang="en-US"/>
          </a:p>
        </p:txBody>
      </p:sp>
    </p:spTree>
    <p:extLst>
      <p:ext uri="{BB962C8B-B14F-4D97-AF65-F5344CB8AC3E}">
        <p14:creationId xmlns:p14="http://schemas.microsoft.com/office/powerpoint/2010/main" val="2361665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BA41CC-DA3B-4461-A204-0A26EEA9B789}" type="datetimeFigureOut">
              <a:rPr lang="en-US" smtClean="0"/>
              <a:pPr/>
              <a:t>5/23/2018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97058C-B34C-45CE-9E09-4B2E1A85CF17}" type="slidenum">
              <a:rPr lang="en-US" smtClean="0"/>
              <a:pPr/>
              <a:t>‹#›</a:t>
            </a:fld>
            <a:endParaRPr lang="en-US"/>
          </a:p>
        </p:txBody>
      </p:sp>
    </p:spTree>
    <p:extLst>
      <p:ext uri="{BB962C8B-B14F-4D97-AF65-F5344CB8AC3E}">
        <p14:creationId xmlns:p14="http://schemas.microsoft.com/office/powerpoint/2010/main" val="726925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7058C-B34C-45CE-9E09-4B2E1A85CF17}" type="slidenum">
              <a:rPr lang="en-US" smtClean="0"/>
              <a:pPr/>
              <a:t>1</a:t>
            </a:fld>
            <a:endParaRPr lang="en-US"/>
          </a:p>
        </p:txBody>
      </p:sp>
    </p:spTree>
    <p:extLst>
      <p:ext uri="{BB962C8B-B14F-4D97-AF65-F5344CB8AC3E}">
        <p14:creationId xmlns:p14="http://schemas.microsoft.com/office/powerpoint/2010/main" val="1942151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7058C-B34C-45CE-9E09-4B2E1A85CF17}" type="slidenum">
              <a:rPr lang="en-US" smtClean="0"/>
              <a:pPr/>
              <a:t>4</a:t>
            </a:fld>
            <a:endParaRPr lang="en-US"/>
          </a:p>
        </p:txBody>
      </p:sp>
    </p:spTree>
    <p:extLst>
      <p:ext uri="{BB962C8B-B14F-4D97-AF65-F5344CB8AC3E}">
        <p14:creationId xmlns:p14="http://schemas.microsoft.com/office/powerpoint/2010/main" val="1925974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86586" y="2028190"/>
            <a:ext cx="7390616" cy="772160"/>
          </a:xfrm>
        </p:spPr>
        <p:txBody>
          <a:bodyPr>
            <a:normAutofit/>
          </a:bodyPr>
          <a:lstStyle>
            <a:lvl1pPr marL="0" indent="0" algn="l">
              <a:buNone/>
              <a:defRPr sz="2400" b="0" cap="none" baseline="0">
                <a:solidFill>
                  <a:schemeClr val="bg1"/>
                </a:solidFill>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30" indent="0" algn="ctr">
              <a:buNone/>
              <a:defRPr>
                <a:solidFill>
                  <a:schemeClr val="tx1">
                    <a:tint val="75000"/>
                  </a:schemeClr>
                </a:solidFill>
              </a:defRPr>
            </a:lvl4pPr>
            <a:lvl5pPr marL="1828573" indent="0" algn="ctr">
              <a:buNone/>
              <a:defRPr>
                <a:solidFill>
                  <a:schemeClr val="tx1">
                    <a:tint val="75000"/>
                  </a:schemeClr>
                </a:solidFill>
              </a:defRPr>
            </a:lvl5pPr>
            <a:lvl6pPr marL="2285718"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Click to edit subtitle</a:t>
            </a:r>
          </a:p>
        </p:txBody>
      </p:sp>
      <p:sp>
        <p:nvSpPr>
          <p:cNvPr id="11" name="Text Placeholder 10"/>
          <p:cNvSpPr>
            <a:spLocks noGrp="1"/>
          </p:cNvSpPr>
          <p:nvPr>
            <p:ph type="body" sz="quarter" idx="10" hasCustomPrompt="1"/>
          </p:nvPr>
        </p:nvSpPr>
        <p:spPr>
          <a:xfrm>
            <a:off x="685799" y="885190"/>
            <a:ext cx="7391403" cy="1219200"/>
          </a:xfrm>
        </p:spPr>
        <p:txBody>
          <a:bodyPr anchor="b" anchorCtr="0">
            <a:normAutofit/>
          </a:bodyPr>
          <a:lstStyle>
            <a:lvl1pPr algn="l">
              <a:spcBef>
                <a:spcPts val="0"/>
              </a:spcBef>
              <a:buNone/>
              <a:defRPr sz="3600" b="1">
                <a:solidFill>
                  <a:schemeClr val="bg1"/>
                </a:solidFill>
              </a:defRPr>
            </a:lvl1pPr>
          </a:lstStyle>
          <a:p>
            <a:pPr lvl="0"/>
            <a:r>
              <a:rPr lang="en-US" dirty="0"/>
              <a:t>Click to edit presentation title</a:t>
            </a:r>
          </a:p>
        </p:txBody>
      </p:sp>
      <p:sp>
        <p:nvSpPr>
          <p:cNvPr id="16" name="Text Placeholder 15"/>
          <p:cNvSpPr>
            <a:spLocks noGrp="1"/>
          </p:cNvSpPr>
          <p:nvPr>
            <p:ph type="body" sz="quarter" idx="11" hasCustomPrompt="1"/>
          </p:nvPr>
        </p:nvSpPr>
        <p:spPr>
          <a:xfrm>
            <a:off x="703867" y="3271405"/>
            <a:ext cx="7373335" cy="443345"/>
          </a:xfrm>
        </p:spPr>
        <p:txBody>
          <a:bodyPr anchor="b" anchorCtr="0">
            <a:normAutofit/>
          </a:bodyPr>
          <a:lstStyle>
            <a:lvl1pPr algn="l">
              <a:buNone/>
              <a:defRPr sz="2000" b="1">
                <a:solidFill>
                  <a:schemeClr val="accent4"/>
                </a:solidFill>
              </a:defRPr>
            </a:lvl1pPr>
            <a:lvl2pPr>
              <a:buNone/>
              <a:defRPr/>
            </a:lvl2pPr>
            <a:lvl3pPr>
              <a:buNone/>
              <a:defRPr/>
            </a:lvl3pPr>
            <a:lvl4pPr>
              <a:buNone/>
              <a:defRPr/>
            </a:lvl4pPr>
            <a:lvl5pPr>
              <a:buNone/>
              <a:defRPr/>
            </a:lvl5pPr>
          </a:lstStyle>
          <a:p>
            <a:pPr lvl="0"/>
            <a:r>
              <a:rPr lang="en-US" dirty="0"/>
              <a:t>Speaker’s Name</a:t>
            </a:r>
          </a:p>
        </p:txBody>
      </p:sp>
      <p:sp>
        <p:nvSpPr>
          <p:cNvPr id="18" name="Text Placeholder 17"/>
          <p:cNvSpPr>
            <a:spLocks noGrp="1"/>
          </p:cNvSpPr>
          <p:nvPr>
            <p:ph type="body" sz="quarter" idx="12" hasCustomPrompt="1"/>
          </p:nvPr>
        </p:nvSpPr>
        <p:spPr>
          <a:xfrm>
            <a:off x="704651" y="3737841"/>
            <a:ext cx="7372319" cy="738909"/>
          </a:xfrm>
        </p:spPr>
        <p:txBody>
          <a:bodyPr>
            <a:noAutofit/>
          </a:bodyPr>
          <a:lstStyle>
            <a:lvl1pPr algn="l">
              <a:buNone/>
              <a:defRPr sz="1800" i="1" baseline="0">
                <a:solidFill>
                  <a:schemeClr val="accent4"/>
                </a:solidFill>
              </a:defRPr>
            </a:lvl1pPr>
            <a:lvl2pPr algn="ctr">
              <a:buNone/>
              <a:defRPr sz="1800">
                <a:solidFill>
                  <a:schemeClr val="bg1"/>
                </a:solidFill>
              </a:defRPr>
            </a:lvl2pPr>
            <a:lvl3pPr algn="ctr">
              <a:buNone/>
              <a:defRPr sz="1800">
                <a:solidFill>
                  <a:schemeClr val="bg1"/>
                </a:solidFill>
              </a:defRPr>
            </a:lvl3pPr>
            <a:lvl4pPr algn="ctr">
              <a:buNone/>
              <a:defRPr sz="1800">
                <a:solidFill>
                  <a:schemeClr val="bg1"/>
                </a:solidFill>
              </a:defRPr>
            </a:lvl4pPr>
            <a:lvl5pPr algn="ctr">
              <a:buNone/>
              <a:defRPr sz="1800">
                <a:solidFill>
                  <a:schemeClr val="bg1"/>
                </a:solidFill>
              </a:defRPr>
            </a:lvl5pPr>
          </a:lstStyle>
          <a:p>
            <a:pPr lvl="0"/>
            <a:r>
              <a:rPr lang="en-US" dirty="0"/>
              <a:t>Title</a:t>
            </a:r>
          </a:p>
          <a:p>
            <a:pPr lvl="0"/>
            <a:r>
              <a:rPr lang="en-US" dirty="0"/>
              <a:t>Organization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ontent Placeholder 2"/>
          <p:cNvSpPr>
            <a:spLocks noGrp="1"/>
          </p:cNvSpPr>
          <p:nvPr>
            <p:ph idx="1" hasCustomPrompt="1"/>
          </p:nvPr>
        </p:nvSpPr>
        <p:spPr>
          <a:xfrm>
            <a:off x="533400" y="1200152"/>
            <a:ext cx="8001000" cy="3124199"/>
          </a:xfrm>
        </p:spPr>
        <p:txBody>
          <a:bodyPr>
            <a:normAutofit/>
          </a:bodyPr>
          <a:lstStyle>
            <a:lvl1pPr marL="319048" indent="-319048">
              <a:spcBef>
                <a:spcPts val="500"/>
              </a:spcBef>
              <a:buClr>
                <a:schemeClr val="bg1"/>
              </a:buClr>
              <a:defRPr sz="2800">
                <a:solidFill>
                  <a:srgbClr val="000000"/>
                </a:solidFill>
              </a:defRPr>
            </a:lvl1pPr>
            <a:lvl2pPr marL="548573" indent="-274286">
              <a:spcBef>
                <a:spcPts val="500"/>
              </a:spcBef>
              <a:buClr>
                <a:schemeClr val="tx1"/>
              </a:buClr>
              <a:defRPr sz="2400">
                <a:solidFill>
                  <a:srgbClr val="000000"/>
                </a:solidFill>
              </a:defRPr>
            </a:lvl2pPr>
            <a:lvl3pPr indent="-274286">
              <a:spcBef>
                <a:spcPts val="500"/>
              </a:spcBef>
              <a:defRPr sz="2000">
                <a:solidFill>
                  <a:srgbClr val="000000"/>
                </a:solidFill>
              </a:defRPr>
            </a:lvl3pPr>
            <a:lvl4pPr indent="-274286">
              <a:spcBef>
                <a:spcPts val="500"/>
              </a:spcBef>
              <a:defRPr sz="1800">
                <a:solidFill>
                  <a:srgbClr val="000000"/>
                </a:solidFill>
              </a:defRPr>
            </a:lvl4pPr>
            <a:lvl5pPr indent="-274286">
              <a:spcBef>
                <a:spcPts val="500"/>
              </a:spcBef>
              <a:defRPr sz="1800">
                <a:solidFill>
                  <a:srgbClr val="000000"/>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_BulletPoi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342900"/>
            <a:ext cx="6858000" cy="857250"/>
          </a:xfrm>
        </p:spPr>
        <p:txBody>
          <a:bodyPr>
            <a:normAutofit/>
          </a:bodyPr>
          <a:lstStyle>
            <a:lvl1pPr algn="l">
              <a:defRPr sz="2800" b="1">
                <a:solidFill>
                  <a:schemeClr val="accent1"/>
                </a:solidFill>
              </a:defRPr>
            </a:lvl1pPr>
          </a:lstStyle>
          <a:p>
            <a:r>
              <a:rPr lang="en-US" dirty="0"/>
              <a:t>Click to edit title</a:t>
            </a:r>
          </a:p>
        </p:txBody>
      </p:sp>
      <p:sp>
        <p:nvSpPr>
          <p:cNvPr id="3" name="Content Placeholder 2"/>
          <p:cNvSpPr>
            <a:spLocks noGrp="1"/>
          </p:cNvSpPr>
          <p:nvPr>
            <p:ph idx="1" hasCustomPrompt="1"/>
          </p:nvPr>
        </p:nvSpPr>
        <p:spPr>
          <a:xfrm>
            <a:off x="533400" y="1200152"/>
            <a:ext cx="8001000" cy="3428998"/>
          </a:xfrm>
        </p:spPr>
        <p:txBody>
          <a:bodyPr>
            <a:normAutofit/>
          </a:bodyPr>
          <a:lstStyle>
            <a:lvl1pPr marL="319048" indent="-319048">
              <a:spcBef>
                <a:spcPts val="500"/>
              </a:spcBef>
              <a:buClr>
                <a:schemeClr val="accent6"/>
              </a:buClr>
              <a:defRPr sz="2400">
                <a:solidFill>
                  <a:schemeClr val="tx1">
                    <a:lumMod val="90000"/>
                    <a:lumOff val="10000"/>
                  </a:schemeClr>
                </a:solidFill>
              </a:defRPr>
            </a:lvl1pPr>
            <a:lvl2pPr marL="548573" indent="-274286">
              <a:spcBef>
                <a:spcPts val="500"/>
              </a:spcBef>
              <a:buClr>
                <a:schemeClr val="tx1">
                  <a:lumMod val="75000"/>
                  <a:lumOff val="25000"/>
                </a:schemeClr>
              </a:buClr>
              <a:defRPr sz="2000">
                <a:solidFill>
                  <a:schemeClr val="tx1">
                    <a:lumMod val="90000"/>
                    <a:lumOff val="10000"/>
                  </a:schemeClr>
                </a:solidFill>
              </a:defRPr>
            </a:lvl2pPr>
            <a:lvl3pPr indent="-274286">
              <a:spcBef>
                <a:spcPts val="500"/>
              </a:spcBef>
              <a:defRPr sz="1800">
                <a:solidFill>
                  <a:schemeClr val="tx1">
                    <a:lumMod val="90000"/>
                    <a:lumOff val="10000"/>
                  </a:schemeClr>
                </a:solidFill>
              </a:defRPr>
            </a:lvl3pPr>
            <a:lvl4pPr indent="-274286">
              <a:spcBef>
                <a:spcPts val="500"/>
              </a:spcBef>
              <a:defRPr sz="1600">
                <a:solidFill>
                  <a:schemeClr val="tx1">
                    <a:lumMod val="90000"/>
                    <a:lumOff val="10000"/>
                  </a:schemeClr>
                </a:solidFill>
              </a:defRPr>
            </a:lvl4pPr>
            <a:lvl5pPr indent="-274286">
              <a:spcBef>
                <a:spcPts val="500"/>
              </a:spcBef>
              <a:defRPr sz="1600">
                <a:solidFill>
                  <a:schemeClr val="tx1">
                    <a:lumMod val="90000"/>
                    <a:lumOff val="10000"/>
                  </a:schemeClr>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withHead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342900"/>
            <a:ext cx="6858000" cy="857250"/>
          </a:xfrm>
        </p:spPr>
        <p:txBody>
          <a:bodyPr>
            <a:normAutofit/>
          </a:bodyPr>
          <a:lstStyle>
            <a:lvl1pPr algn="l">
              <a:defRPr sz="2800" b="1">
                <a:solidFill>
                  <a:schemeClr val="accent1"/>
                </a:solidFill>
              </a:defRPr>
            </a:lvl1pPr>
          </a:lstStyle>
          <a:p>
            <a:r>
              <a:rPr lang="en-US" dirty="0"/>
              <a:t>Click to edit title</a:t>
            </a:r>
          </a:p>
        </p:txBody>
      </p:sp>
      <p:sp>
        <p:nvSpPr>
          <p:cNvPr id="13" name="Content Placeholder 12"/>
          <p:cNvSpPr>
            <a:spLocks noGrp="1"/>
          </p:cNvSpPr>
          <p:nvPr>
            <p:ph sz="quarter" idx="10"/>
          </p:nvPr>
        </p:nvSpPr>
        <p:spPr>
          <a:xfrm>
            <a:off x="533400" y="1276350"/>
            <a:ext cx="8001000" cy="3429000"/>
          </a:xfrm>
        </p:spPr>
        <p:txBody>
          <a:bodyPr/>
          <a:lstStyle>
            <a:lvl1pPr>
              <a:spcBef>
                <a:spcPts val="500"/>
              </a:spcBef>
              <a:buFontTx/>
              <a:buNone/>
              <a:defRPr sz="2400" b="1">
                <a:solidFill>
                  <a:schemeClr val="accent6"/>
                </a:solidFill>
              </a:defRPr>
            </a:lvl1pPr>
            <a:lvl2pPr marL="548573" indent="-274286">
              <a:spcBef>
                <a:spcPts val="500"/>
              </a:spcBef>
              <a:defRPr sz="2200">
                <a:solidFill>
                  <a:schemeClr val="tx1">
                    <a:lumMod val="90000"/>
                    <a:lumOff val="10000"/>
                  </a:schemeClr>
                </a:solidFill>
              </a:defRPr>
            </a:lvl2pPr>
            <a:lvl3pPr indent="-274286">
              <a:spcBef>
                <a:spcPts val="500"/>
              </a:spcBef>
              <a:defRPr sz="1800">
                <a:solidFill>
                  <a:schemeClr val="tx1">
                    <a:lumMod val="90000"/>
                    <a:lumOff val="10000"/>
                  </a:schemeClr>
                </a:solidFill>
              </a:defRPr>
            </a:lvl3pPr>
            <a:lvl4pPr indent="-274286">
              <a:spcBef>
                <a:spcPts val="500"/>
              </a:spcBef>
              <a:defRPr sz="1600">
                <a:solidFill>
                  <a:schemeClr val="tx1">
                    <a:lumMod val="90000"/>
                    <a:lumOff val="10000"/>
                  </a:schemeClr>
                </a:solidFill>
              </a:defRPr>
            </a:lvl4pPr>
            <a:lvl5pPr indent="-274286">
              <a:spcBef>
                <a:spcPts val="500"/>
              </a:spcBef>
              <a:defRPr sz="1600">
                <a:solidFill>
                  <a:schemeClr val="tx1">
                    <a:lumMod val="90000"/>
                    <a:lumOff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nd poi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609600" y="971550"/>
            <a:ext cx="4800600" cy="3657600"/>
          </a:xfrm>
        </p:spPr>
        <p:txBody>
          <a:bodyPr/>
          <a:lstStyle>
            <a:lvl1pPr>
              <a:buNone/>
              <a:defRPr/>
            </a:lvl1pPr>
          </a:lstStyle>
          <a:p>
            <a:endParaRPr lang="en-US" dirty="0"/>
          </a:p>
        </p:txBody>
      </p:sp>
      <p:sp>
        <p:nvSpPr>
          <p:cNvPr id="17" name="Title 1"/>
          <p:cNvSpPr>
            <a:spLocks noGrp="1"/>
          </p:cNvSpPr>
          <p:nvPr>
            <p:ph type="title" hasCustomPrompt="1"/>
          </p:nvPr>
        </p:nvSpPr>
        <p:spPr>
          <a:xfrm>
            <a:off x="609600" y="285750"/>
            <a:ext cx="7391400" cy="685800"/>
          </a:xfrm>
        </p:spPr>
        <p:txBody>
          <a:bodyPr anchor="b" anchorCtr="0">
            <a:normAutofit/>
          </a:bodyPr>
          <a:lstStyle>
            <a:lvl1pPr algn="l">
              <a:defRPr sz="2800" b="1">
                <a:solidFill>
                  <a:srgbClr val="00807C"/>
                </a:solidFill>
              </a:defRPr>
            </a:lvl1pPr>
          </a:lstStyle>
          <a:p>
            <a:r>
              <a:rPr lang="en-US" dirty="0"/>
              <a:t>Click to edit title</a:t>
            </a:r>
          </a:p>
        </p:txBody>
      </p:sp>
      <p:sp>
        <p:nvSpPr>
          <p:cNvPr id="22" name="Text Placeholder 20"/>
          <p:cNvSpPr>
            <a:spLocks noGrp="1"/>
          </p:cNvSpPr>
          <p:nvPr>
            <p:ph type="body" sz="quarter" idx="11"/>
          </p:nvPr>
        </p:nvSpPr>
        <p:spPr>
          <a:xfrm>
            <a:off x="5486400" y="971550"/>
            <a:ext cx="3124200" cy="3657600"/>
          </a:xfrm>
        </p:spPr>
        <p:txBody>
          <a:bodyPr anchor="ctr" anchorCtr="0">
            <a:normAutofit/>
          </a:bodyPr>
          <a:lstStyle>
            <a:lvl1pPr marL="319048" indent="-319048">
              <a:buClr>
                <a:schemeClr val="accent6"/>
              </a:buClr>
              <a:defRPr sz="2200">
                <a:solidFill>
                  <a:schemeClr val="tx1">
                    <a:lumMod val="90000"/>
                    <a:lumOff val="10000"/>
                  </a:schemeClr>
                </a:solidFill>
              </a:defRPr>
            </a:lvl1pPr>
            <a:lvl2pPr>
              <a:defRPr sz="2000">
                <a:solidFill>
                  <a:schemeClr val="tx1">
                    <a:lumMod val="90000"/>
                    <a:lumOff val="10000"/>
                  </a:schemeClr>
                </a:solidFill>
              </a:defRPr>
            </a:lvl2pPr>
            <a:lvl3pPr>
              <a:defRPr sz="1800">
                <a:solidFill>
                  <a:schemeClr val="tx1">
                    <a:lumMod val="90000"/>
                    <a:lumOff val="10000"/>
                  </a:schemeClr>
                </a:solidFill>
              </a:defRPr>
            </a:lvl3pPr>
            <a:lvl4pPr>
              <a:defRPr sz="1600">
                <a:solidFill>
                  <a:schemeClr val="tx1">
                    <a:lumMod val="90000"/>
                    <a:lumOff val="10000"/>
                  </a:schemeClr>
                </a:solidFill>
              </a:defRPr>
            </a:lvl4pPr>
            <a:lvl5pPr>
              <a:defRPr sz="1600">
                <a:solidFill>
                  <a:schemeClr val="tx1">
                    <a:lumMod val="90000"/>
                    <a:lumOff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5143500"/>
          </a:xfrm>
        </p:spPr>
        <p:txBody>
          <a:bodyPr anchor="ctr"/>
          <a:lstStyle>
            <a:lvl1pPr algn="ctr">
              <a:buNone/>
              <a:defRPr i="1" baseline="0">
                <a:solidFill>
                  <a:schemeClr val="bg1">
                    <a:lumMod val="50000"/>
                  </a:schemeClr>
                </a:solidFill>
              </a:defRPr>
            </a:lvl1pPr>
          </a:lstStyle>
          <a:p>
            <a:r>
              <a:rPr lang="en-US" dirty="0"/>
              <a:t>Insert full screen image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04800" y="3562350"/>
            <a:ext cx="8458200" cy="1143000"/>
          </a:xfrm>
        </p:spPr>
        <p:txBody>
          <a:bodyPr>
            <a:normAutofit/>
          </a:bodyPr>
          <a:lstStyle>
            <a:lvl1pPr>
              <a:buFontTx/>
              <a:buNone/>
              <a:defRPr sz="2400" b="1" baseline="0">
                <a:solidFill>
                  <a:schemeClr val="accent1"/>
                </a:solidFill>
              </a:defRPr>
            </a:lvl1pPr>
            <a:lvl2pPr>
              <a:defRPr sz="2000">
                <a:solidFill>
                  <a:schemeClr val="tx1">
                    <a:lumMod val="90000"/>
                    <a:lumOff val="10000"/>
                  </a:schemeClr>
                </a:solidFill>
              </a:defRPr>
            </a:lvl2pPr>
          </a:lstStyle>
          <a:p>
            <a:pPr lvl="0"/>
            <a:r>
              <a:rPr lang="en-US" dirty="0"/>
              <a:t>Click to edit title</a:t>
            </a:r>
          </a:p>
          <a:p>
            <a:pPr lvl="1"/>
            <a:r>
              <a:rPr lang="en-US" dirty="0"/>
              <a:t>Second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able Placeholder 3"/>
          <p:cNvSpPr>
            <a:spLocks noGrp="1"/>
          </p:cNvSpPr>
          <p:nvPr>
            <p:ph type="tbl" sz="quarter" idx="10" hasCustomPrompt="1"/>
          </p:nvPr>
        </p:nvSpPr>
        <p:spPr>
          <a:xfrm>
            <a:off x="304800" y="285750"/>
            <a:ext cx="8458200" cy="3276600"/>
          </a:xfrm>
        </p:spPr>
        <p:txBody>
          <a:bodyPr anchor="ctr"/>
          <a:lstStyle>
            <a:lvl1pPr algn="ctr">
              <a:buNone/>
              <a:defRPr i="1">
                <a:solidFill>
                  <a:schemeClr val="bg1">
                    <a:lumMod val="50000"/>
                  </a:schemeClr>
                </a:solidFill>
              </a:defRPr>
            </a:lvl1pPr>
          </a:lstStyle>
          <a:p>
            <a:r>
              <a:rPr lang="en-US" dirty="0"/>
              <a:t>Insert table</a:t>
            </a:r>
          </a:p>
        </p:txBody>
      </p:sp>
      <p:sp>
        <p:nvSpPr>
          <p:cNvPr id="11" name="Text Placeholder 6"/>
          <p:cNvSpPr>
            <a:spLocks noGrp="1"/>
          </p:cNvSpPr>
          <p:nvPr>
            <p:ph type="body" sz="quarter" idx="11" hasCustomPrompt="1"/>
          </p:nvPr>
        </p:nvSpPr>
        <p:spPr>
          <a:xfrm>
            <a:off x="304800" y="3562350"/>
            <a:ext cx="8458200" cy="1143000"/>
          </a:xfrm>
        </p:spPr>
        <p:txBody>
          <a:bodyPr>
            <a:normAutofit/>
          </a:bodyPr>
          <a:lstStyle>
            <a:lvl1pPr>
              <a:buFontTx/>
              <a:buNone/>
              <a:defRPr sz="2400" b="1" baseline="0">
                <a:solidFill>
                  <a:schemeClr val="accent1"/>
                </a:solidFill>
              </a:defRPr>
            </a:lvl1pPr>
            <a:lvl2pPr>
              <a:defRPr sz="2000"/>
            </a:lvl2pPr>
          </a:lstStyle>
          <a:p>
            <a:pPr lvl="0"/>
            <a:r>
              <a:rPr lang="en-US" dirty="0"/>
              <a:t>Click to edit title</a:t>
            </a:r>
          </a:p>
          <a:p>
            <a:pPr lvl="1"/>
            <a:r>
              <a:rPr lang="en-US" dirty="0"/>
              <a:t>Second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14400" y="895350"/>
            <a:ext cx="6858000" cy="3276600"/>
          </a:xfrm>
        </p:spPr>
        <p:txBody>
          <a:bodyPr anchor="t">
            <a:normAutofit/>
          </a:bodyPr>
          <a:lstStyle>
            <a:lvl1pPr marL="0" indent="0" algn="l">
              <a:lnSpc>
                <a:spcPct val="100000"/>
              </a:lnSpc>
              <a:spcBef>
                <a:spcPts val="0"/>
              </a:spcBef>
              <a:buNone/>
              <a:defRPr sz="4000" b="1" cap="none"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cap="none" baseline="0" dirty="0"/>
              <a:t>Insert text here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 &amp;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1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Inf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36448" y="1428750"/>
            <a:ext cx="5867400" cy="2667000"/>
          </a:xfrm>
        </p:spPr>
        <p:txBody>
          <a:bodyPr anchor="t">
            <a:normAutofit/>
          </a:bodyPr>
          <a:lstStyle>
            <a:lvl1pPr marL="0" indent="0" algn="l">
              <a:lnSpc>
                <a:spcPct val="100000"/>
              </a:lnSpc>
              <a:spcBef>
                <a:spcPts val="0"/>
              </a:spcBef>
              <a:buNone/>
              <a:defRPr sz="3600" b="0" cap="none" baseline="0">
                <a:solidFill>
                  <a:srgbClr val="00000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cap="none" baseline="0" dirty="0"/>
              <a:t>Insert name and email here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 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914400" y="1257535"/>
            <a:ext cx="1981200" cy="1981200"/>
          </a:xfrm>
        </p:spPr>
        <p:txBody>
          <a:bodyPr/>
          <a:lstStyle>
            <a:lvl1pPr>
              <a:defRPr baseline="0"/>
            </a:lvl1pPr>
          </a:lstStyle>
          <a:p>
            <a:r>
              <a:rPr lang="en-US" dirty="0"/>
              <a:t>Speaker Photo</a:t>
            </a:r>
          </a:p>
        </p:txBody>
      </p:sp>
      <p:sp>
        <p:nvSpPr>
          <p:cNvPr id="5" name="Title 4"/>
          <p:cNvSpPr>
            <a:spLocks noGrp="1"/>
          </p:cNvSpPr>
          <p:nvPr>
            <p:ph type="title" hasCustomPrompt="1"/>
          </p:nvPr>
        </p:nvSpPr>
        <p:spPr>
          <a:xfrm>
            <a:off x="762000" y="205979"/>
            <a:ext cx="7467600" cy="857250"/>
          </a:xfrm>
        </p:spPr>
        <p:txBody>
          <a:bodyPr/>
          <a:lstStyle>
            <a:lvl1pPr algn="l">
              <a:defRPr b="1">
                <a:solidFill>
                  <a:schemeClr val="accent6"/>
                </a:solidFill>
              </a:defRPr>
            </a:lvl1pPr>
          </a:lstStyle>
          <a:p>
            <a:r>
              <a:rPr lang="en-US" dirty="0"/>
              <a:t>meet the presenter</a:t>
            </a:r>
          </a:p>
        </p:txBody>
      </p:sp>
      <p:sp>
        <p:nvSpPr>
          <p:cNvPr id="6" name="Text Placeholder 15"/>
          <p:cNvSpPr>
            <a:spLocks noGrp="1"/>
          </p:cNvSpPr>
          <p:nvPr>
            <p:ph type="body" sz="quarter" idx="11" hasCustomPrompt="1"/>
          </p:nvPr>
        </p:nvSpPr>
        <p:spPr>
          <a:xfrm>
            <a:off x="3124985" y="1266771"/>
            <a:ext cx="5104392" cy="457200"/>
          </a:xfrm>
        </p:spPr>
        <p:txBody>
          <a:bodyPr anchor="b" anchorCtr="0">
            <a:normAutofit/>
          </a:bodyPr>
          <a:lstStyle>
            <a:lvl1pPr algn="l">
              <a:buNone/>
              <a:defRPr sz="2400" b="1">
                <a:solidFill>
                  <a:schemeClr val="accent1"/>
                </a:solidFill>
              </a:defRPr>
            </a:lvl1pPr>
            <a:lvl2pPr>
              <a:buNone/>
              <a:defRPr/>
            </a:lvl2pPr>
            <a:lvl3pPr>
              <a:buNone/>
              <a:defRPr/>
            </a:lvl3pPr>
            <a:lvl4pPr>
              <a:buNone/>
              <a:defRPr/>
            </a:lvl4pPr>
            <a:lvl5pPr>
              <a:buNone/>
              <a:defRPr/>
            </a:lvl5pPr>
          </a:lstStyle>
          <a:p>
            <a:pPr lvl="0"/>
            <a:r>
              <a:rPr lang="en-US" dirty="0"/>
              <a:t>Speaker’s Name</a:t>
            </a:r>
          </a:p>
        </p:txBody>
      </p:sp>
      <p:sp>
        <p:nvSpPr>
          <p:cNvPr id="7" name="Text Placeholder 17"/>
          <p:cNvSpPr>
            <a:spLocks noGrp="1"/>
          </p:cNvSpPr>
          <p:nvPr>
            <p:ph type="body" sz="quarter" idx="12" hasCustomPrompt="1"/>
          </p:nvPr>
        </p:nvSpPr>
        <p:spPr>
          <a:xfrm>
            <a:off x="3124311" y="1723971"/>
            <a:ext cx="5105066" cy="762001"/>
          </a:xfrm>
        </p:spPr>
        <p:txBody>
          <a:bodyPr>
            <a:noAutofit/>
          </a:bodyPr>
          <a:lstStyle>
            <a:lvl1pPr algn="l">
              <a:buNone/>
              <a:defRPr sz="1800" i="1" baseline="0">
                <a:solidFill>
                  <a:schemeClr val="accent1"/>
                </a:solidFill>
              </a:defRPr>
            </a:lvl1pPr>
            <a:lvl2pPr algn="ctr">
              <a:buNone/>
              <a:defRPr sz="1800">
                <a:solidFill>
                  <a:schemeClr val="bg1"/>
                </a:solidFill>
              </a:defRPr>
            </a:lvl2pPr>
            <a:lvl3pPr algn="ctr">
              <a:buNone/>
              <a:defRPr sz="1800">
                <a:solidFill>
                  <a:schemeClr val="bg1"/>
                </a:solidFill>
              </a:defRPr>
            </a:lvl3pPr>
            <a:lvl4pPr algn="ctr">
              <a:buNone/>
              <a:defRPr sz="1800">
                <a:solidFill>
                  <a:schemeClr val="bg1"/>
                </a:solidFill>
              </a:defRPr>
            </a:lvl4pPr>
            <a:lvl5pPr algn="ctr">
              <a:buNone/>
              <a:defRPr sz="1800">
                <a:solidFill>
                  <a:schemeClr val="bg1"/>
                </a:solidFill>
              </a:defRPr>
            </a:lvl5pPr>
          </a:lstStyle>
          <a:p>
            <a:pPr lvl="0"/>
            <a:r>
              <a:rPr lang="en-US" dirty="0"/>
              <a:t>Title</a:t>
            </a:r>
          </a:p>
          <a:p>
            <a:pPr lvl="0"/>
            <a:r>
              <a:rPr lang="en-US" dirty="0"/>
              <a:t>Organization</a:t>
            </a:r>
          </a:p>
        </p:txBody>
      </p:sp>
      <p:sp>
        <p:nvSpPr>
          <p:cNvPr id="9" name="Text Placeholder 8"/>
          <p:cNvSpPr>
            <a:spLocks noGrp="1"/>
          </p:cNvSpPr>
          <p:nvPr>
            <p:ph type="body" sz="quarter" idx="13"/>
          </p:nvPr>
        </p:nvSpPr>
        <p:spPr>
          <a:xfrm>
            <a:off x="3124311" y="2485972"/>
            <a:ext cx="5105066" cy="2028995"/>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0171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binar Seri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762000" y="1790700"/>
            <a:ext cx="7391400" cy="857250"/>
          </a:xfrm>
        </p:spPr>
        <p:txBody>
          <a:bodyPr/>
          <a:lstStyle>
            <a:lvl1pPr algn="l">
              <a:defRPr b="1">
                <a:solidFill>
                  <a:schemeClr val="bg1"/>
                </a:solidFill>
                <a:effectLst>
                  <a:outerShdw blurRad="38100" dist="38100" dir="2700000" algn="tl">
                    <a:srgbClr val="000000">
                      <a:alpha val="43137"/>
                    </a:srgbClr>
                  </a:outerShdw>
                </a:effectLst>
              </a:defRPr>
            </a:lvl1pPr>
          </a:lstStyle>
          <a:p>
            <a:r>
              <a:rPr lang="en-US" dirty="0"/>
              <a:t>RL Webinar series</a:t>
            </a:r>
          </a:p>
        </p:txBody>
      </p:sp>
      <p:sp>
        <p:nvSpPr>
          <p:cNvPr id="4" name="TextBox 3"/>
          <p:cNvSpPr txBox="1"/>
          <p:nvPr userDrawn="1"/>
        </p:nvSpPr>
        <p:spPr>
          <a:xfrm>
            <a:off x="762000" y="1657350"/>
            <a:ext cx="7467600" cy="2819400"/>
          </a:xfrm>
          <a:prstGeom prst="rect">
            <a:avLst/>
          </a:prstGeom>
        </p:spPr>
        <p:txBody>
          <a:bodyPr vert="horz" wrap="square" lIns="91440" tIns="45720" rIns="91440" bIns="45720" rtlCol="0" anchor="t">
            <a:normAutofit/>
          </a:bodyPr>
          <a:lstStyle/>
          <a:p>
            <a:pPr marL="0" marR="0" indent="0" algn="ctr" defTabSz="914400" rtl="0" eaLnBrk="1" fontAlgn="auto" latinLnBrk="0" hangingPunct="1">
              <a:lnSpc>
                <a:spcPct val="100000"/>
              </a:lnSpc>
              <a:spcBef>
                <a:spcPct val="0"/>
              </a:spcBef>
              <a:spcAft>
                <a:spcPts val="0"/>
              </a:spcAft>
              <a:buClrTx/>
              <a:buSzTx/>
              <a:buFontTx/>
              <a:buNone/>
              <a:tabLst/>
            </a:pPr>
            <a:endParaRPr kumimoji="0" lang="en-US" sz="1600" b="0" i="0" u="none" strike="noStrike" kern="1200" cap="none" spc="0" normalizeH="0" baseline="0" noProof="0" dirty="0">
              <a:ln>
                <a:noFill/>
              </a:ln>
              <a:solidFill>
                <a:schemeClr val="tx1">
                  <a:lumMod val="65000"/>
                  <a:lumOff val="35000"/>
                </a:schemeClr>
              </a:solidFill>
              <a:effectLst/>
              <a:uLnTx/>
              <a:uFillTx/>
              <a:latin typeface="Century Gothic" pitchFamily="34" charset="0"/>
              <a:ea typeface="+mj-ea"/>
              <a:cs typeface="+mj-cs"/>
            </a:endParaRPr>
          </a:p>
        </p:txBody>
      </p:sp>
      <p:sp>
        <p:nvSpPr>
          <p:cNvPr id="6" name="Content Placeholder 2"/>
          <p:cNvSpPr>
            <a:spLocks noGrp="1"/>
          </p:cNvSpPr>
          <p:nvPr>
            <p:ph idx="1" hasCustomPrompt="1"/>
          </p:nvPr>
        </p:nvSpPr>
        <p:spPr>
          <a:xfrm>
            <a:off x="762000" y="2876550"/>
            <a:ext cx="7391400" cy="2057400"/>
          </a:xfrm>
        </p:spPr>
        <p:txBody>
          <a:bodyPr>
            <a:normAutofit/>
          </a:bodyPr>
          <a:lstStyle>
            <a:lvl1pPr marL="319048" indent="-319048">
              <a:spcBef>
                <a:spcPts val="500"/>
              </a:spcBef>
              <a:buClr>
                <a:schemeClr val="accent2"/>
              </a:buClr>
              <a:defRPr sz="2400" baseline="0">
                <a:solidFill>
                  <a:schemeClr val="bg1"/>
                </a:solidFill>
                <a:effectLst>
                  <a:outerShdw blurRad="38100" dist="38100" dir="2700000" algn="tl">
                    <a:srgbClr val="000000">
                      <a:alpha val="43137"/>
                    </a:srgbClr>
                  </a:outerShdw>
                </a:effectLst>
              </a:defRPr>
            </a:lvl1pPr>
            <a:lvl2pPr marL="548573" indent="-274286">
              <a:spcBef>
                <a:spcPts val="500"/>
              </a:spcBef>
              <a:buClr>
                <a:schemeClr val="tx1"/>
              </a:buClr>
              <a:defRPr sz="2400">
                <a:solidFill>
                  <a:srgbClr val="000000"/>
                </a:solidFill>
              </a:defRPr>
            </a:lvl2pPr>
            <a:lvl3pPr indent="-274286">
              <a:spcBef>
                <a:spcPts val="500"/>
              </a:spcBef>
              <a:defRPr sz="2000">
                <a:solidFill>
                  <a:srgbClr val="000000"/>
                </a:solidFill>
              </a:defRPr>
            </a:lvl3pPr>
            <a:lvl4pPr indent="-274286">
              <a:spcBef>
                <a:spcPts val="500"/>
              </a:spcBef>
              <a:defRPr sz="1800">
                <a:solidFill>
                  <a:srgbClr val="000000"/>
                </a:solidFill>
              </a:defRPr>
            </a:lvl4pPr>
            <a:lvl5pPr indent="-274286">
              <a:spcBef>
                <a:spcPts val="500"/>
              </a:spcBef>
              <a:defRPr sz="1800">
                <a:solidFill>
                  <a:srgbClr val="000000"/>
                </a:solidFill>
              </a:defRPr>
            </a:lvl5pPr>
          </a:lstStyle>
          <a:p>
            <a:pPr lvl="0"/>
            <a:r>
              <a:rPr lang="en-US" dirty="0"/>
              <a:t>Free webinars delivered by RL business partners, clients and industry experts</a:t>
            </a:r>
          </a:p>
          <a:p>
            <a:pPr lvl="0"/>
            <a:r>
              <a:rPr lang="en-US" dirty="0"/>
              <a:t>Healthcare industry topics and best practices</a:t>
            </a:r>
          </a:p>
          <a:p>
            <a:pPr lvl="0"/>
            <a:r>
              <a:rPr lang="en-US" dirty="0"/>
              <a:t>Send questions and ideas to </a:t>
            </a:r>
            <a:r>
              <a:rPr lang="en-US" dirty="0" err="1"/>
              <a:t>webinars@rlsolutions.com</a:t>
            </a:r>
            <a:endParaRPr lang="en-US" dirty="0"/>
          </a:p>
        </p:txBody>
      </p:sp>
    </p:spTree>
    <p:extLst>
      <p:ext uri="{BB962C8B-B14F-4D97-AF65-F5344CB8AC3E}">
        <p14:creationId xmlns:p14="http://schemas.microsoft.com/office/powerpoint/2010/main" val="2119050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gin 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576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reenshot_desktop_points">
    <p:spTree>
      <p:nvGrpSpPr>
        <p:cNvPr id="1" name=""/>
        <p:cNvGrpSpPr/>
        <p:nvPr/>
      </p:nvGrpSpPr>
      <p:grpSpPr>
        <a:xfrm>
          <a:off x="0" y="0"/>
          <a:ext cx="0" cy="0"/>
          <a:chOff x="0" y="0"/>
          <a:chExt cx="0" cy="0"/>
        </a:xfrm>
      </p:grpSpPr>
      <p:pic>
        <p:nvPicPr>
          <p:cNvPr id="3" name="Picture 2" descr="desktopMonitor_sm.png"/>
          <p:cNvPicPr>
            <a:picLocks noChangeAspect="1"/>
          </p:cNvPicPr>
          <p:nvPr userDrawn="1"/>
        </p:nvPicPr>
        <p:blipFill>
          <a:blip r:embed="rId2" cstate="print"/>
          <a:stretch>
            <a:fillRect/>
          </a:stretch>
        </p:blipFill>
        <p:spPr>
          <a:xfrm>
            <a:off x="914400" y="1504950"/>
            <a:ext cx="4076700" cy="3028950"/>
          </a:xfrm>
          <a:prstGeom prst="rect">
            <a:avLst/>
          </a:prstGeom>
        </p:spPr>
      </p:pic>
      <p:sp>
        <p:nvSpPr>
          <p:cNvPr id="4" name="Picture Placeholder 11"/>
          <p:cNvSpPr>
            <a:spLocks noGrp="1"/>
          </p:cNvSpPr>
          <p:nvPr>
            <p:ph type="pic" sz="quarter" idx="10"/>
          </p:nvPr>
        </p:nvSpPr>
        <p:spPr>
          <a:xfrm>
            <a:off x="1138428" y="1691640"/>
            <a:ext cx="3575304" cy="1847088"/>
          </a:xfrm>
        </p:spPr>
        <p:txBody>
          <a:bodyPr/>
          <a:lstStyle>
            <a:lvl1pPr>
              <a:buNone/>
              <a:defRPr/>
            </a:lvl1pPr>
          </a:lstStyle>
          <a:p>
            <a:endParaRPr lang="en-US" dirty="0"/>
          </a:p>
        </p:txBody>
      </p:sp>
      <p:sp>
        <p:nvSpPr>
          <p:cNvPr id="5" name="Title 1"/>
          <p:cNvSpPr>
            <a:spLocks noGrp="1"/>
          </p:cNvSpPr>
          <p:nvPr>
            <p:ph type="title" hasCustomPrompt="1"/>
          </p:nvPr>
        </p:nvSpPr>
        <p:spPr>
          <a:xfrm>
            <a:off x="990600" y="447675"/>
            <a:ext cx="7086600" cy="857250"/>
          </a:xfrm>
        </p:spPr>
        <p:txBody>
          <a:bodyPr>
            <a:normAutofit/>
          </a:bodyPr>
          <a:lstStyle>
            <a:lvl1pPr algn="l">
              <a:defRPr sz="2800" b="1">
                <a:solidFill>
                  <a:schemeClr val="accent1"/>
                </a:solidFill>
              </a:defRPr>
            </a:lvl1pPr>
          </a:lstStyle>
          <a:p>
            <a:r>
              <a:rPr lang="en-US" dirty="0"/>
              <a:t>Click to edit title</a:t>
            </a:r>
          </a:p>
        </p:txBody>
      </p:sp>
      <p:sp>
        <p:nvSpPr>
          <p:cNvPr id="6" name="Text Placeholder 20"/>
          <p:cNvSpPr>
            <a:spLocks noGrp="1"/>
          </p:cNvSpPr>
          <p:nvPr>
            <p:ph type="body" sz="quarter" idx="11"/>
          </p:nvPr>
        </p:nvSpPr>
        <p:spPr>
          <a:xfrm>
            <a:off x="5105400" y="1962150"/>
            <a:ext cx="2971800" cy="2743200"/>
          </a:xfrm>
        </p:spPr>
        <p:txBody>
          <a:bodyPr>
            <a:normAutofit/>
          </a:bodyPr>
          <a:lstStyle>
            <a:lvl1pPr marL="319088" indent="-319088">
              <a:buClr>
                <a:srgbClr val="7DC142"/>
              </a:buClr>
              <a:defRPr sz="22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3"/>
          <p:cNvSpPr>
            <a:spLocks noGrp="1"/>
          </p:cNvSpPr>
          <p:nvPr>
            <p:ph type="body" sz="quarter" idx="12" hasCustomPrompt="1"/>
          </p:nvPr>
        </p:nvSpPr>
        <p:spPr>
          <a:xfrm>
            <a:off x="5105400" y="1504950"/>
            <a:ext cx="2971800" cy="457200"/>
          </a:xfrm>
        </p:spPr>
        <p:txBody>
          <a:bodyPr>
            <a:normAutofit/>
          </a:bodyPr>
          <a:lstStyle>
            <a:lvl1pPr>
              <a:buNone/>
              <a:defRPr sz="2400" b="1"/>
            </a:lvl1pPr>
            <a:lvl2pPr>
              <a:buNone/>
              <a:defRPr/>
            </a:lvl2pPr>
            <a:lvl3pPr>
              <a:buNone/>
              <a:defRPr/>
            </a:lvl3pPr>
            <a:lvl4pPr>
              <a:buNone/>
              <a:defRPr/>
            </a:lvl4pPr>
            <a:lvl5pPr>
              <a:buNone/>
              <a:defRPr/>
            </a:lvl5pPr>
          </a:lstStyle>
          <a:p>
            <a:pPr lvl="0"/>
            <a:r>
              <a:rPr lang="en-US" dirty="0"/>
              <a:t>Insert title</a:t>
            </a:r>
          </a:p>
        </p:txBody>
      </p:sp>
    </p:spTree>
    <p:extLst>
      <p:ext uri="{BB962C8B-B14F-4D97-AF65-F5344CB8AC3E}">
        <p14:creationId xmlns:p14="http://schemas.microsoft.com/office/powerpoint/2010/main" val="152360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reenshot_ipad_points">
    <p:spTree>
      <p:nvGrpSpPr>
        <p:cNvPr id="1" name=""/>
        <p:cNvGrpSpPr/>
        <p:nvPr/>
      </p:nvGrpSpPr>
      <p:grpSpPr>
        <a:xfrm>
          <a:off x="0" y="0"/>
          <a:ext cx="0" cy="0"/>
          <a:chOff x="0" y="0"/>
          <a:chExt cx="0" cy="0"/>
        </a:xfrm>
      </p:grpSpPr>
      <p:pic>
        <p:nvPicPr>
          <p:cNvPr id="3" name="Picture 2" descr="tablet.png"/>
          <p:cNvPicPr>
            <a:picLocks noChangeAspect="1"/>
          </p:cNvPicPr>
          <p:nvPr userDrawn="1"/>
        </p:nvPicPr>
        <p:blipFill>
          <a:blip r:embed="rId2" cstate="print"/>
          <a:stretch>
            <a:fillRect/>
          </a:stretch>
        </p:blipFill>
        <p:spPr>
          <a:xfrm>
            <a:off x="990600" y="1428750"/>
            <a:ext cx="4038600" cy="3010253"/>
          </a:xfrm>
          <a:prstGeom prst="rect">
            <a:avLst/>
          </a:prstGeom>
        </p:spPr>
      </p:pic>
      <p:sp>
        <p:nvSpPr>
          <p:cNvPr id="4" name="Picture Placeholder 11"/>
          <p:cNvSpPr>
            <a:spLocks noGrp="1"/>
          </p:cNvSpPr>
          <p:nvPr>
            <p:ph type="pic" sz="quarter" idx="10"/>
          </p:nvPr>
        </p:nvSpPr>
        <p:spPr>
          <a:xfrm>
            <a:off x="1371600" y="1657348"/>
            <a:ext cx="3276600" cy="2514600"/>
          </a:xfrm>
        </p:spPr>
        <p:txBody>
          <a:bodyPr/>
          <a:lstStyle>
            <a:lvl1pPr>
              <a:buNone/>
              <a:defRPr/>
            </a:lvl1pPr>
          </a:lstStyle>
          <a:p>
            <a:endParaRPr lang="en-US" dirty="0"/>
          </a:p>
        </p:txBody>
      </p:sp>
      <p:sp>
        <p:nvSpPr>
          <p:cNvPr id="5" name="Title 1"/>
          <p:cNvSpPr>
            <a:spLocks noGrp="1"/>
          </p:cNvSpPr>
          <p:nvPr>
            <p:ph type="title" hasCustomPrompt="1"/>
          </p:nvPr>
        </p:nvSpPr>
        <p:spPr>
          <a:xfrm>
            <a:off x="990600" y="342900"/>
            <a:ext cx="7086600" cy="857250"/>
          </a:xfrm>
        </p:spPr>
        <p:txBody>
          <a:bodyPr>
            <a:normAutofit/>
          </a:bodyPr>
          <a:lstStyle>
            <a:lvl1pPr algn="l">
              <a:defRPr sz="2800" b="1">
                <a:solidFill>
                  <a:schemeClr val="accent1"/>
                </a:solidFill>
              </a:defRPr>
            </a:lvl1pPr>
          </a:lstStyle>
          <a:p>
            <a:r>
              <a:rPr lang="en-US" dirty="0"/>
              <a:t>Click to edit title</a:t>
            </a:r>
          </a:p>
        </p:txBody>
      </p:sp>
      <p:sp>
        <p:nvSpPr>
          <p:cNvPr id="6" name="Text Placeholder 20"/>
          <p:cNvSpPr>
            <a:spLocks noGrp="1"/>
          </p:cNvSpPr>
          <p:nvPr>
            <p:ph type="body" sz="quarter" idx="11"/>
          </p:nvPr>
        </p:nvSpPr>
        <p:spPr>
          <a:xfrm>
            <a:off x="5257800" y="1962150"/>
            <a:ext cx="2819400" cy="2743200"/>
          </a:xfrm>
        </p:spPr>
        <p:txBody>
          <a:bodyPr>
            <a:normAutofit/>
          </a:bodyPr>
          <a:lstStyle>
            <a:lvl1pPr marL="319088" indent="-319088">
              <a:buClr>
                <a:srgbClr val="7DC142"/>
              </a:buClr>
              <a:defRPr sz="22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3"/>
          <p:cNvSpPr>
            <a:spLocks noGrp="1"/>
          </p:cNvSpPr>
          <p:nvPr>
            <p:ph type="body" sz="quarter" idx="12" hasCustomPrompt="1"/>
          </p:nvPr>
        </p:nvSpPr>
        <p:spPr>
          <a:xfrm>
            <a:off x="5257800" y="1504950"/>
            <a:ext cx="2819400" cy="457200"/>
          </a:xfrm>
        </p:spPr>
        <p:txBody>
          <a:bodyPr>
            <a:normAutofit/>
          </a:bodyPr>
          <a:lstStyle>
            <a:lvl1pPr>
              <a:buNone/>
              <a:defRPr sz="2400" b="1"/>
            </a:lvl1pPr>
            <a:lvl2pPr>
              <a:buNone/>
              <a:defRPr/>
            </a:lvl2pPr>
            <a:lvl3pPr>
              <a:buNone/>
              <a:defRPr/>
            </a:lvl3pPr>
            <a:lvl4pPr>
              <a:buNone/>
              <a:defRPr/>
            </a:lvl4pPr>
            <a:lvl5pPr>
              <a:buNone/>
              <a:defRPr/>
            </a:lvl5pPr>
          </a:lstStyle>
          <a:p>
            <a:pPr lvl="0"/>
            <a:r>
              <a:rPr lang="en-US" dirty="0"/>
              <a:t>Insert title</a:t>
            </a:r>
          </a:p>
        </p:txBody>
      </p:sp>
    </p:spTree>
    <p:extLst>
      <p:ext uri="{BB962C8B-B14F-4D97-AF65-F5344CB8AC3E}">
        <p14:creationId xmlns:p14="http://schemas.microsoft.com/office/powerpoint/2010/main" val="1200988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eenshot_mobile_points">
    <p:spTree>
      <p:nvGrpSpPr>
        <p:cNvPr id="1" name=""/>
        <p:cNvGrpSpPr/>
        <p:nvPr/>
      </p:nvGrpSpPr>
      <p:grpSpPr>
        <a:xfrm>
          <a:off x="0" y="0"/>
          <a:ext cx="0" cy="0"/>
          <a:chOff x="0" y="0"/>
          <a:chExt cx="0" cy="0"/>
        </a:xfrm>
      </p:grpSpPr>
      <p:sp>
        <p:nvSpPr>
          <p:cNvPr id="3" name="TextBox 2"/>
          <p:cNvSpPr txBox="1"/>
          <p:nvPr userDrawn="1"/>
        </p:nvSpPr>
        <p:spPr>
          <a:xfrm>
            <a:off x="4307840" y="2092960"/>
            <a:ext cx="914400" cy="914400"/>
          </a:xfrm>
          <a:prstGeom prst="rect">
            <a:avLst/>
          </a:prstGeom>
        </p:spPr>
        <p:txBody>
          <a:bodyPr vert="horz" wrap="none" lIns="91440" tIns="45720" rIns="91440" bIns="45720" rtlCol="0" anchor="t">
            <a:normAutofit/>
          </a:bodyPr>
          <a:lstStyle/>
          <a:p>
            <a:pPr marL="0" marR="0" indent="0" algn="ctr" defTabSz="914400" rtl="0" eaLnBrk="1" fontAlgn="auto" latinLnBrk="0" hangingPunct="1">
              <a:lnSpc>
                <a:spcPct val="100000"/>
              </a:lnSpc>
              <a:spcBef>
                <a:spcPct val="0"/>
              </a:spcBef>
              <a:spcAft>
                <a:spcPts val="0"/>
              </a:spcAft>
              <a:buClrTx/>
              <a:buSzTx/>
              <a:buFontTx/>
              <a:buNone/>
              <a:tabLst/>
            </a:pPr>
            <a:endParaRPr kumimoji="0" lang="en-US" sz="1600" b="0" i="0" u="none" strike="noStrike" kern="1200" cap="none" spc="0" normalizeH="0" baseline="0" noProof="0" dirty="0">
              <a:ln>
                <a:noFill/>
              </a:ln>
              <a:solidFill>
                <a:schemeClr val="tx1">
                  <a:lumMod val="65000"/>
                  <a:lumOff val="35000"/>
                </a:schemeClr>
              </a:solidFill>
              <a:effectLst/>
              <a:uLnTx/>
              <a:uFillTx/>
              <a:latin typeface="Century Gothic" pitchFamily="34" charset="0"/>
              <a:ea typeface="+mj-ea"/>
              <a:cs typeface="+mj-cs"/>
            </a:endParaRPr>
          </a:p>
        </p:txBody>
      </p:sp>
      <p:pic>
        <p:nvPicPr>
          <p:cNvPr id="4" name="Picture 3" descr="phone.png"/>
          <p:cNvPicPr>
            <a:picLocks noChangeAspect="1"/>
          </p:cNvPicPr>
          <p:nvPr userDrawn="1"/>
        </p:nvPicPr>
        <p:blipFill>
          <a:blip r:embed="rId2" cstate="print"/>
          <a:stretch>
            <a:fillRect/>
          </a:stretch>
        </p:blipFill>
        <p:spPr>
          <a:xfrm>
            <a:off x="1143000" y="1352550"/>
            <a:ext cx="2079172" cy="3505200"/>
          </a:xfrm>
          <a:prstGeom prst="rect">
            <a:avLst/>
          </a:prstGeom>
          <a:noFill/>
          <a:ln>
            <a:noFill/>
          </a:ln>
        </p:spPr>
      </p:pic>
      <p:sp>
        <p:nvSpPr>
          <p:cNvPr id="5" name="Picture Placeholder 11"/>
          <p:cNvSpPr>
            <a:spLocks noGrp="1"/>
          </p:cNvSpPr>
          <p:nvPr>
            <p:ph type="pic" sz="quarter" idx="10"/>
          </p:nvPr>
        </p:nvSpPr>
        <p:spPr>
          <a:xfrm>
            <a:off x="1478279" y="1828800"/>
            <a:ext cx="1417320" cy="2542032"/>
          </a:xfrm>
        </p:spPr>
        <p:txBody>
          <a:bodyPr/>
          <a:lstStyle>
            <a:lvl1pPr>
              <a:buNone/>
              <a:defRPr/>
            </a:lvl1pPr>
          </a:lstStyle>
          <a:p>
            <a:endParaRPr lang="en-US" dirty="0"/>
          </a:p>
        </p:txBody>
      </p:sp>
      <p:sp>
        <p:nvSpPr>
          <p:cNvPr id="6" name="Title 1"/>
          <p:cNvSpPr>
            <a:spLocks noGrp="1"/>
          </p:cNvSpPr>
          <p:nvPr>
            <p:ph type="title" hasCustomPrompt="1"/>
          </p:nvPr>
        </p:nvSpPr>
        <p:spPr>
          <a:xfrm>
            <a:off x="1371600" y="342900"/>
            <a:ext cx="6400800" cy="857250"/>
          </a:xfrm>
        </p:spPr>
        <p:txBody>
          <a:bodyPr>
            <a:normAutofit/>
          </a:bodyPr>
          <a:lstStyle>
            <a:lvl1pPr algn="l">
              <a:defRPr sz="2800" b="1">
                <a:solidFill>
                  <a:schemeClr val="accent1"/>
                </a:solidFill>
              </a:defRPr>
            </a:lvl1pPr>
          </a:lstStyle>
          <a:p>
            <a:r>
              <a:rPr lang="en-US" dirty="0"/>
              <a:t>Click to edit title</a:t>
            </a:r>
          </a:p>
        </p:txBody>
      </p:sp>
      <p:sp>
        <p:nvSpPr>
          <p:cNvPr id="7" name="Text Placeholder 20"/>
          <p:cNvSpPr>
            <a:spLocks noGrp="1"/>
          </p:cNvSpPr>
          <p:nvPr>
            <p:ph type="body" sz="quarter" idx="11"/>
          </p:nvPr>
        </p:nvSpPr>
        <p:spPr>
          <a:xfrm>
            <a:off x="3352800" y="1885949"/>
            <a:ext cx="4419600" cy="2743200"/>
          </a:xfrm>
        </p:spPr>
        <p:txBody>
          <a:bodyPr>
            <a:normAutofit/>
          </a:bodyPr>
          <a:lstStyle>
            <a:lvl1pPr marL="319088" indent="-319088">
              <a:buClr>
                <a:srgbClr val="7DC142"/>
              </a:buClr>
              <a:defRPr sz="22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3"/>
          <p:cNvSpPr>
            <a:spLocks noGrp="1"/>
          </p:cNvSpPr>
          <p:nvPr>
            <p:ph type="body" sz="quarter" idx="12" hasCustomPrompt="1"/>
          </p:nvPr>
        </p:nvSpPr>
        <p:spPr>
          <a:xfrm>
            <a:off x="3352800" y="1428749"/>
            <a:ext cx="4419600" cy="457200"/>
          </a:xfrm>
        </p:spPr>
        <p:txBody>
          <a:bodyPr>
            <a:normAutofit/>
          </a:bodyPr>
          <a:lstStyle>
            <a:lvl1pPr>
              <a:buNone/>
              <a:defRPr sz="2400" b="1"/>
            </a:lvl1pPr>
            <a:lvl2pPr>
              <a:buNone/>
              <a:defRPr/>
            </a:lvl2pPr>
            <a:lvl3pPr>
              <a:buNone/>
              <a:defRPr/>
            </a:lvl3pPr>
            <a:lvl4pPr>
              <a:buNone/>
              <a:defRPr/>
            </a:lvl4pPr>
            <a:lvl5pPr>
              <a:buNone/>
              <a:defRPr/>
            </a:lvl5pPr>
          </a:lstStyle>
          <a:p>
            <a:pPr lvl="0"/>
            <a:r>
              <a:rPr lang="en-US" dirty="0"/>
              <a:t>Insert title</a:t>
            </a:r>
          </a:p>
        </p:txBody>
      </p:sp>
    </p:spTree>
    <p:extLst>
      <p:ext uri="{BB962C8B-B14F-4D97-AF65-F5344CB8AC3E}">
        <p14:creationId xmlns:p14="http://schemas.microsoft.com/office/powerpoint/2010/main" val="483113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reenshot_full screen">
    <p:spTree>
      <p:nvGrpSpPr>
        <p:cNvPr id="1" name=""/>
        <p:cNvGrpSpPr/>
        <p:nvPr/>
      </p:nvGrpSpPr>
      <p:grpSpPr>
        <a:xfrm>
          <a:off x="0" y="0"/>
          <a:ext cx="0" cy="0"/>
          <a:chOff x="0" y="0"/>
          <a:chExt cx="0" cy="0"/>
        </a:xfrm>
      </p:grpSpPr>
      <p:pic>
        <p:nvPicPr>
          <p:cNvPr id="3" name="Picture 2" descr="desktopMonitor_sm.png"/>
          <p:cNvPicPr>
            <a:picLocks noChangeAspect="1"/>
          </p:cNvPicPr>
          <p:nvPr userDrawn="1"/>
        </p:nvPicPr>
        <p:blipFill>
          <a:blip r:embed="rId2" cstate="print"/>
          <a:stretch>
            <a:fillRect/>
          </a:stretch>
        </p:blipFill>
        <p:spPr>
          <a:xfrm>
            <a:off x="838200" y="395777"/>
            <a:ext cx="7543800" cy="5604973"/>
          </a:xfrm>
          <a:prstGeom prst="rect">
            <a:avLst/>
          </a:prstGeom>
        </p:spPr>
      </p:pic>
      <p:sp>
        <p:nvSpPr>
          <p:cNvPr id="4" name="Picture Placeholder 11"/>
          <p:cNvSpPr>
            <a:spLocks noGrp="1"/>
          </p:cNvSpPr>
          <p:nvPr>
            <p:ph type="pic" sz="quarter" idx="10"/>
          </p:nvPr>
        </p:nvSpPr>
        <p:spPr>
          <a:xfrm>
            <a:off x="1320865" y="742950"/>
            <a:ext cx="6527735" cy="3352801"/>
          </a:xfrm>
        </p:spPr>
        <p:txBody>
          <a:bodyPr/>
          <a:lstStyle>
            <a:lvl1pPr>
              <a:buNone/>
              <a:defRPr/>
            </a:lvl1pPr>
          </a:lstStyle>
          <a:p>
            <a:endParaRPr lang="en-US" dirty="0"/>
          </a:p>
        </p:txBody>
      </p:sp>
    </p:spTree>
    <p:extLst>
      <p:ext uri="{BB962C8B-B14F-4D97-AF65-F5344CB8AC3E}">
        <p14:creationId xmlns:p14="http://schemas.microsoft.com/office/powerpoint/2010/main" val="323894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creenshot_title">
    <p:spTree>
      <p:nvGrpSpPr>
        <p:cNvPr id="1" name=""/>
        <p:cNvGrpSpPr/>
        <p:nvPr/>
      </p:nvGrpSpPr>
      <p:grpSpPr>
        <a:xfrm>
          <a:off x="0" y="0"/>
          <a:ext cx="0" cy="0"/>
          <a:chOff x="0" y="0"/>
          <a:chExt cx="0" cy="0"/>
        </a:xfrm>
      </p:grpSpPr>
      <p:pic>
        <p:nvPicPr>
          <p:cNvPr id="3" name="Picture 2" descr="desktopMonitor_sm.png"/>
          <p:cNvPicPr>
            <a:picLocks noChangeAspect="1"/>
          </p:cNvPicPr>
          <p:nvPr userDrawn="1"/>
        </p:nvPicPr>
        <p:blipFill>
          <a:blip r:embed="rId2" cstate="print"/>
          <a:stretch>
            <a:fillRect/>
          </a:stretch>
        </p:blipFill>
        <p:spPr>
          <a:xfrm>
            <a:off x="1143000" y="819150"/>
            <a:ext cx="6973977" cy="5181600"/>
          </a:xfrm>
          <a:prstGeom prst="rect">
            <a:avLst/>
          </a:prstGeom>
        </p:spPr>
      </p:pic>
      <p:sp>
        <p:nvSpPr>
          <p:cNvPr id="4" name="Picture Placeholder 11"/>
          <p:cNvSpPr>
            <a:spLocks noGrp="1"/>
          </p:cNvSpPr>
          <p:nvPr>
            <p:ph type="pic" sz="quarter" idx="10"/>
          </p:nvPr>
        </p:nvSpPr>
        <p:spPr>
          <a:xfrm>
            <a:off x="1600200" y="1148605"/>
            <a:ext cx="6019800" cy="3099546"/>
          </a:xfrm>
        </p:spPr>
        <p:txBody>
          <a:bodyPr/>
          <a:lstStyle>
            <a:lvl1pPr>
              <a:buNone/>
              <a:defRPr/>
            </a:lvl1pPr>
          </a:lstStyle>
          <a:p>
            <a:endParaRPr lang="en-US" dirty="0"/>
          </a:p>
        </p:txBody>
      </p:sp>
      <p:sp>
        <p:nvSpPr>
          <p:cNvPr id="6" name="Title 1"/>
          <p:cNvSpPr>
            <a:spLocks noGrp="1"/>
          </p:cNvSpPr>
          <p:nvPr>
            <p:ph type="title" hasCustomPrompt="1"/>
          </p:nvPr>
        </p:nvSpPr>
        <p:spPr>
          <a:xfrm>
            <a:off x="533400" y="190500"/>
            <a:ext cx="8077200" cy="781050"/>
          </a:xfrm>
        </p:spPr>
        <p:txBody>
          <a:bodyPr>
            <a:normAutofit/>
          </a:bodyPr>
          <a:lstStyle>
            <a:lvl1pPr algn="ctr">
              <a:defRPr sz="2800" b="1">
                <a:solidFill>
                  <a:schemeClr val="accent1"/>
                </a:solidFill>
              </a:defRPr>
            </a:lvl1pPr>
          </a:lstStyle>
          <a:p>
            <a:r>
              <a:rPr lang="en-US" dirty="0"/>
              <a:t>Click to edit title</a:t>
            </a:r>
          </a:p>
        </p:txBody>
      </p:sp>
    </p:spTree>
    <p:extLst>
      <p:ext uri="{BB962C8B-B14F-4D97-AF65-F5344CB8AC3E}">
        <p14:creationId xmlns:p14="http://schemas.microsoft.com/office/powerpoint/2010/main" val="1492287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05979"/>
            <a:ext cx="73152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71600" y="1200151"/>
            <a:ext cx="64008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702" r:id="rId2"/>
    <p:sldLayoutId id="2147483710" r:id="rId3"/>
    <p:sldLayoutId id="2147483704" r:id="rId4"/>
    <p:sldLayoutId id="2147483705" r:id="rId5"/>
    <p:sldLayoutId id="2147483706" r:id="rId6"/>
    <p:sldLayoutId id="2147483707" r:id="rId7"/>
    <p:sldLayoutId id="2147483708" r:id="rId8"/>
    <p:sldLayoutId id="2147483709" r:id="rId9"/>
    <p:sldLayoutId id="2147483699" r:id="rId10"/>
    <p:sldLayoutId id="2147483679" r:id="rId11"/>
    <p:sldLayoutId id="2147483694" r:id="rId12"/>
    <p:sldLayoutId id="2147483673" r:id="rId13"/>
    <p:sldLayoutId id="2147483696" r:id="rId14"/>
    <p:sldLayoutId id="2147483697" r:id="rId15"/>
    <p:sldLayoutId id="2147483698" r:id="rId16"/>
    <p:sldLayoutId id="2147483660" r:id="rId17"/>
    <p:sldLayoutId id="2147483703" r:id="rId18"/>
    <p:sldLayoutId id="2147483700" r:id="rId19"/>
  </p:sldLayoutIdLst>
  <p:txStyles>
    <p:titleStyle>
      <a:lvl1pPr algn="ctr" defTabSz="914286" rtl="0" eaLnBrk="1" latinLnBrk="0" hangingPunct="1">
        <a:spcBef>
          <a:spcPct val="0"/>
        </a:spcBef>
        <a:buNone/>
        <a:defRPr sz="3200" kern="1200" cap="all" baseline="0">
          <a:solidFill>
            <a:schemeClr val="bg1"/>
          </a:solidFill>
          <a:latin typeface="+mj-lt"/>
          <a:ea typeface="+mj-ea"/>
          <a:cs typeface="+mj-cs"/>
        </a:defRPr>
      </a:lvl1pPr>
    </p:titleStyle>
    <p:bodyStyle>
      <a:lvl1pPr marL="0" indent="-320000" algn="l" defTabSz="914286" rtl="0" eaLnBrk="1" latinLnBrk="0" hangingPunct="1">
        <a:spcBef>
          <a:spcPct val="20000"/>
        </a:spcBef>
        <a:buSzPct val="50000"/>
        <a:buFont typeface="Arial" pitchFamily="34" charset="0"/>
        <a:buChar char="►"/>
        <a:defRPr sz="2800" kern="1200" cap="none" baseline="0">
          <a:solidFill>
            <a:schemeClr val="tx1">
              <a:lumMod val="75000"/>
              <a:lumOff val="25000"/>
            </a:schemeClr>
          </a:solidFill>
          <a:latin typeface="+mj-lt"/>
          <a:ea typeface="+mn-ea"/>
          <a:cs typeface="+mn-cs"/>
        </a:defRPr>
      </a:lvl1pPr>
      <a:lvl2pPr marL="0" indent="-320000" algn="l" defTabSz="914286" rtl="0" eaLnBrk="1" latinLnBrk="0" hangingPunct="1">
        <a:spcBef>
          <a:spcPct val="20000"/>
        </a:spcBef>
        <a:buClrTx/>
        <a:buSzPct val="100000"/>
        <a:buFont typeface="Arial" pitchFamily="34" charset="0"/>
        <a:buChar char="•"/>
        <a:defRPr sz="2400" kern="1200">
          <a:solidFill>
            <a:schemeClr val="tx1">
              <a:lumMod val="75000"/>
              <a:lumOff val="25000"/>
            </a:schemeClr>
          </a:solidFill>
          <a:latin typeface="+mj-lt"/>
          <a:ea typeface="+mn-ea"/>
          <a:cs typeface="+mn-cs"/>
        </a:defRPr>
      </a:lvl2pPr>
      <a:lvl3pPr marL="685718" indent="-320000" algn="l" defTabSz="914286" rtl="0" eaLnBrk="1" latinLnBrk="0" hangingPunct="1">
        <a:spcBef>
          <a:spcPct val="20000"/>
        </a:spcBef>
        <a:buFont typeface="Calibri" pitchFamily="34" charset="0"/>
        <a:buChar char="‒"/>
        <a:defRPr sz="2000" kern="1200">
          <a:solidFill>
            <a:schemeClr val="tx1">
              <a:lumMod val="75000"/>
              <a:lumOff val="25000"/>
            </a:schemeClr>
          </a:solidFill>
          <a:latin typeface="+mj-lt"/>
          <a:ea typeface="+mn-ea"/>
          <a:cs typeface="+mn-cs"/>
        </a:defRPr>
      </a:lvl3pPr>
      <a:lvl4pPr marL="1142858" indent="-320000" algn="l" defTabSz="914286" rtl="0" eaLnBrk="1" latinLnBrk="0" hangingPunct="1">
        <a:spcBef>
          <a:spcPct val="20000"/>
        </a:spcBef>
        <a:buFont typeface="Arial" pitchFamily="34" charset="0"/>
        <a:buChar char="–"/>
        <a:defRPr sz="1800" kern="1200">
          <a:solidFill>
            <a:schemeClr val="tx1">
              <a:lumMod val="75000"/>
              <a:lumOff val="25000"/>
            </a:schemeClr>
          </a:solidFill>
          <a:latin typeface="+mj-lt"/>
          <a:ea typeface="+mn-ea"/>
          <a:cs typeface="+mn-cs"/>
        </a:defRPr>
      </a:lvl4pPr>
      <a:lvl5pPr marL="1371430" indent="-320000" algn="l" defTabSz="914286" rtl="0" eaLnBrk="1" latinLnBrk="0" hangingPunct="1">
        <a:spcBef>
          <a:spcPct val="20000"/>
        </a:spcBef>
        <a:buFont typeface="Arial" pitchFamily="34" charset="0"/>
        <a:buChar char="»"/>
        <a:defRPr sz="1800" kern="1200">
          <a:solidFill>
            <a:schemeClr val="tx1">
              <a:lumMod val="75000"/>
              <a:lumOff val="25000"/>
            </a:schemeClr>
          </a:solidFill>
          <a:latin typeface="+mj-lt"/>
          <a:ea typeface="+mn-ea"/>
          <a:cs typeface="+mn-cs"/>
        </a:defRPr>
      </a:lvl5pPr>
      <a:lvl6pPr marL="2514286"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30"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3"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8"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30" algn="l" defTabSz="914286" rtl="0" eaLnBrk="1" latinLnBrk="0" hangingPunct="1">
        <a:defRPr sz="1800" kern="1200">
          <a:solidFill>
            <a:schemeClr val="tx1"/>
          </a:solidFill>
          <a:latin typeface="+mn-lt"/>
          <a:ea typeface="+mn-ea"/>
          <a:cs typeface="+mn-cs"/>
        </a:defRPr>
      </a:lvl4pPr>
      <a:lvl5pPr marL="1828573" algn="l" defTabSz="914286" rtl="0" eaLnBrk="1" latinLnBrk="0" hangingPunct="1">
        <a:defRPr sz="1800" kern="1200">
          <a:solidFill>
            <a:schemeClr val="tx1"/>
          </a:solidFill>
          <a:latin typeface="+mn-lt"/>
          <a:ea typeface="+mn-ea"/>
          <a:cs typeface="+mn-cs"/>
        </a:defRPr>
      </a:lvl5pPr>
      <a:lvl6pPr marL="2285718"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r>
              <a:rPr lang="en-US" b="0" dirty="0"/>
              <a:t>Getting to the Root Cause with RL6</a:t>
            </a:r>
          </a:p>
        </p:txBody>
      </p:sp>
      <p:sp>
        <p:nvSpPr>
          <p:cNvPr id="4" name="Text Placeholder 3"/>
          <p:cNvSpPr>
            <a:spLocks noGrp="1"/>
          </p:cNvSpPr>
          <p:nvPr>
            <p:ph type="body" sz="quarter" idx="11"/>
          </p:nvPr>
        </p:nvSpPr>
        <p:spPr/>
        <p:txBody>
          <a:bodyPr/>
          <a:lstStyle/>
          <a:p>
            <a:r>
              <a:rPr lang="en-US" dirty="0"/>
              <a:t>John Campbell</a:t>
            </a:r>
          </a:p>
        </p:txBody>
      </p:sp>
      <p:sp>
        <p:nvSpPr>
          <p:cNvPr id="5" name="Text Placeholder 4"/>
          <p:cNvSpPr>
            <a:spLocks noGrp="1"/>
          </p:cNvSpPr>
          <p:nvPr>
            <p:ph type="body" sz="quarter" idx="12"/>
          </p:nvPr>
        </p:nvSpPr>
        <p:spPr/>
        <p:txBody>
          <a:bodyPr/>
          <a:lstStyle/>
          <a:p>
            <a:r>
              <a:rPr lang="en-US" dirty="0"/>
              <a:t>Product Manager</a:t>
            </a:r>
          </a:p>
          <a:p>
            <a:r>
              <a:rPr lang="en-US" dirty="0"/>
              <a:t>RL Solutions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62927AD-7AA8-483D-94FB-5F123FF78E17}"/>
              </a:ext>
            </a:extLst>
          </p:cNvPr>
          <p:cNvPicPr>
            <a:picLocks noGrp="1" noChangeAspect="1"/>
          </p:cNvPicPr>
          <p:nvPr>
            <p:ph type="pic" sz="quarter" idx="10"/>
          </p:nvPr>
        </p:nvPicPr>
        <p:blipFill>
          <a:blip r:embed="rId2"/>
          <a:srcRect t="424" b="424"/>
          <a:stretch>
            <a:fillRect/>
          </a:stretch>
        </p:blipFill>
        <p:spPr/>
      </p:pic>
      <p:sp>
        <p:nvSpPr>
          <p:cNvPr id="3" name="Title 2"/>
          <p:cNvSpPr>
            <a:spLocks noGrp="1"/>
          </p:cNvSpPr>
          <p:nvPr>
            <p:ph type="title"/>
          </p:nvPr>
        </p:nvSpPr>
        <p:spPr/>
        <p:txBody>
          <a:bodyPr/>
          <a:lstStyle/>
          <a:p>
            <a:r>
              <a:rPr lang="en-US" dirty="0"/>
              <a:t>Send Data to RCA and Link the Files</a:t>
            </a:r>
          </a:p>
        </p:txBody>
      </p:sp>
      <p:cxnSp>
        <p:nvCxnSpPr>
          <p:cNvPr id="8" name="Straight Arrow Connector 7">
            <a:extLst>
              <a:ext uri="{FF2B5EF4-FFF2-40B4-BE49-F238E27FC236}">
                <a16:creationId xmlns:a16="http://schemas.microsoft.com/office/drawing/2014/main" id="{DE302357-3584-48E6-8091-26A83565F094}"/>
              </a:ext>
            </a:extLst>
          </p:cNvPr>
          <p:cNvCxnSpPr>
            <a:cxnSpLocks/>
          </p:cNvCxnSpPr>
          <p:nvPr/>
        </p:nvCxnSpPr>
        <p:spPr>
          <a:xfrm>
            <a:off x="5770728" y="2620654"/>
            <a:ext cx="0" cy="609600"/>
          </a:xfrm>
          <a:prstGeom prst="straightConnector1">
            <a:avLst/>
          </a:prstGeom>
          <a:ln w="57150">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819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Navigate to The New RCA File</a:t>
            </a:r>
          </a:p>
        </p:txBody>
      </p:sp>
      <p:pic>
        <p:nvPicPr>
          <p:cNvPr id="6" name="Picture Placeholder 5">
            <a:extLst>
              <a:ext uri="{FF2B5EF4-FFF2-40B4-BE49-F238E27FC236}">
                <a16:creationId xmlns:a16="http://schemas.microsoft.com/office/drawing/2014/main" id="{82FA09FB-968E-4D58-AB05-3786EC9F0090}"/>
              </a:ext>
            </a:extLst>
          </p:cNvPr>
          <p:cNvPicPr>
            <a:picLocks noGrp="1" noChangeAspect="1"/>
          </p:cNvPicPr>
          <p:nvPr>
            <p:ph type="pic" sz="quarter" idx="10"/>
          </p:nvPr>
        </p:nvPicPr>
        <p:blipFill>
          <a:blip r:embed="rId2"/>
          <a:srcRect t="424" b="424"/>
          <a:stretch>
            <a:fillRect/>
          </a:stretch>
        </p:blipFill>
        <p:spPr/>
      </p:pic>
      <p:cxnSp>
        <p:nvCxnSpPr>
          <p:cNvPr id="8" name="Straight Arrow Connector 7">
            <a:extLst>
              <a:ext uri="{FF2B5EF4-FFF2-40B4-BE49-F238E27FC236}">
                <a16:creationId xmlns:a16="http://schemas.microsoft.com/office/drawing/2014/main" id="{DE302357-3584-48E6-8091-26A83565F094}"/>
              </a:ext>
            </a:extLst>
          </p:cNvPr>
          <p:cNvCxnSpPr>
            <a:cxnSpLocks/>
          </p:cNvCxnSpPr>
          <p:nvPr/>
        </p:nvCxnSpPr>
        <p:spPr>
          <a:xfrm flipV="1">
            <a:off x="4648200" y="2579710"/>
            <a:ext cx="1" cy="677840"/>
          </a:xfrm>
          <a:prstGeom prst="straightConnector1">
            <a:avLst/>
          </a:prstGeom>
          <a:ln w="57150">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250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Navigate to The New RCA File</a:t>
            </a:r>
          </a:p>
        </p:txBody>
      </p:sp>
      <p:pic>
        <p:nvPicPr>
          <p:cNvPr id="7" name="Picture Placeholder 6">
            <a:extLst>
              <a:ext uri="{FF2B5EF4-FFF2-40B4-BE49-F238E27FC236}">
                <a16:creationId xmlns:a16="http://schemas.microsoft.com/office/drawing/2014/main" id="{910426FF-565D-4A46-A87B-077445AFA0B2}"/>
              </a:ext>
            </a:extLst>
          </p:cNvPr>
          <p:cNvPicPr>
            <a:picLocks noGrp="1" noChangeAspect="1"/>
          </p:cNvPicPr>
          <p:nvPr>
            <p:ph type="pic" sz="quarter" idx="10"/>
          </p:nvPr>
        </p:nvPicPr>
        <p:blipFill>
          <a:blip r:embed="rId2"/>
          <a:srcRect t="376" b="376"/>
          <a:stretch>
            <a:fillRect/>
          </a:stretch>
        </p:blipFill>
        <p:spPr>
          <a:xfrm>
            <a:off x="1600200" y="1148605"/>
            <a:ext cx="6019800" cy="3099546"/>
          </a:xfrm>
        </p:spPr>
      </p:pic>
      <p:pic>
        <p:nvPicPr>
          <p:cNvPr id="11" name="Picture Placeholder 6">
            <a:extLst>
              <a:ext uri="{FF2B5EF4-FFF2-40B4-BE49-F238E27FC236}">
                <a16:creationId xmlns:a16="http://schemas.microsoft.com/office/drawing/2014/main" id="{B9650DA8-1D03-4FA3-B10B-F784D158BD8C}"/>
              </a:ext>
            </a:extLst>
          </p:cNvPr>
          <p:cNvPicPr>
            <a:picLocks noChangeAspect="1"/>
          </p:cNvPicPr>
          <p:nvPr/>
        </p:nvPicPr>
        <p:blipFill>
          <a:blip r:embed="rId3"/>
          <a:srcRect t="376" b="376"/>
          <a:stretch>
            <a:fillRect/>
          </a:stretch>
        </p:blipFill>
        <p:spPr>
          <a:xfrm>
            <a:off x="1600200" y="1148605"/>
            <a:ext cx="6019800" cy="3099546"/>
          </a:xfrm>
          <a:prstGeom prst="rect">
            <a:avLst/>
          </a:prstGeom>
        </p:spPr>
      </p:pic>
    </p:spTree>
    <p:extLst>
      <p:ext uri="{BB962C8B-B14F-4D97-AF65-F5344CB8AC3E}">
        <p14:creationId xmlns:p14="http://schemas.microsoft.com/office/powerpoint/2010/main" val="209127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Investigation overview</a:t>
            </a:r>
          </a:p>
        </p:txBody>
      </p:sp>
      <p:pic>
        <p:nvPicPr>
          <p:cNvPr id="9" name="Picture Placeholder 8">
            <a:extLst>
              <a:ext uri="{FF2B5EF4-FFF2-40B4-BE49-F238E27FC236}">
                <a16:creationId xmlns:a16="http://schemas.microsoft.com/office/drawing/2014/main" id="{A46423F3-79B8-4E46-BC8F-EE97432E00E2}"/>
              </a:ext>
            </a:extLst>
          </p:cNvPr>
          <p:cNvPicPr>
            <a:picLocks noGrp="1" noChangeAspect="1"/>
          </p:cNvPicPr>
          <p:nvPr>
            <p:ph type="pic" sz="quarter" idx="10"/>
          </p:nvPr>
        </p:nvPicPr>
        <p:blipFill>
          <a:blip r:embed="rId2"/>
          <a:srcRect t="424" b="424"/>
          <a:stretch>
            <a:fillRect/>
          </a:stretch>
        </p:blipFill>
        <p:spPr/>
      </p:pic>
    </p:spTree>
    <p:extLst>
      <p:ext uri="{BB962C8B-B14F-4D97-AF65-F5344CB8AC3E}">
        <p14:creationId xmlns:p14="http://schemas.microsoft.com/office/powerpoint/2010/main" val="779132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Investigation overview</a:t>
            </a:r>
          </a:p>
        </p:txBody>
      </p:sp>
      <p:pic>
        <p:nvPicPr>
          <p:cNvPr id="6" name="Picture Placeholder 5">
            <a:extLst>
              <a:ext uri="{FF2B5EF4-FFF2-40B4-BE49-F238E27FC236}">
                <a16:creationId xmlns:a16="http://schemas.microsoft.com/office/drawing/2014/main" id="{D834BCD5-056A-432D-A1E1-25F90AACC1EE}"/>
              </a:ext>
            </a:extLst>
          </p:cNvPr>
          <p:cNvPicPr>
            <a:picLocks noGrp="1" noChangeAspect="1"/>
          </p:cNvPicPr>
          <p:nvPr>
            <p:ph type="pic" sz="quarter" idx="10"/>
          </p:nvPr>
        </p:nvPicPr>
        <p:blipFill>
          <a:blip r:embed="rId2"/>
          <a:srcRect t="424" b="424"/>
          <a:stretch>
            <a:fillRect/>
          </a:stretch>
        </p:blipFill>
        <p:spPr/>
      </p:pic>
    </p:spTree>
    <p:extLst>
      <p:ext uri="{BB962C8B-B14F-4D97-AF65-F5344CB8AC3E}">
        <p14:creationId xmlns:p14="http://schemas.microsoft.com/office/powerpoint/2010/main" val="2248194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Preliminary Investigation</a:t>
            </a:r>
          </a:p>
        </p:txBody>
      </p:sp>
      <p:cxnSp>
        <p:nvCxnSpPr>
          <p:cNvPr id="8" name="Straight Arrow Connector 7">
            <a:extLst>
              <a:ext uri="{FF2B5EF4-FFF2-40B4-BE49-F238E27FC236}">
                <a16:creationId xmlns:a16="http://schemas.microsoft.com/office/drawing/2014/main" id="{DE302357-3584-48E6-8091-26A83565F094}"/>
              </a:ext>
            </a:extLst>
          </p:cNvPr>
          <p:cNvCxnSpPr>
            <a:cxnSpLocks/>
          </p:cNvCxnSpPr>
          <p:nvPr/>
        </p:nvCxnSpPr>
        <p:spPr>
          <a:xfrm flipV="1">
            <a:off x="4648200" y="2579710"/>
            <a:ext cx="1" cy="677840"/>
          </a:xfrm>
          <a:prstGeom prst="straightConnector1">
            <a:avLst/>
          </a:prstGeom>
          <a:ln w="57150">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Placeholder 6">
            <a:extLst>
              <a:ext uri="{FF2B5EF4-FFF2-40B4-BE49-F238E27FC236}">
                <a16:creationId xmlns:a16="http://schemas.microsoft.com/office/drawing/2014/main" id="{627FCE7A-1A43-4348-851D-5318521AE9C0}"/>
              </a:ext>
            </a:extLst>
          </p:cNvPr>
          <p:cNvPicPr>
            <a:picLocks noGrp="1" noChangeAspect="1"/>
          </p:cNvPicPr>
          <p:nvPr>
            <p:ph type="pic" sz="quarter" idx="10"/>
          </p:nvPr>
        </p:nvPicPr>
        <p:blipFill>
          <a:blip r:embed="rId2"/>
          <a:srcRect t="424" b="424"/>
          <a:stretch>
            <a:fillRect/>
          </a:stretch>
        </p:blipFill>
        <p:spPr/>
      </p:pic>
    </p:spTree>
    <p:extLst>
      <p:ext uri="{BB962C8B-B14F-4D97-AF65-F5344CB8AC3E}">
        <p14:creationId xmlns:p14="http://schemas.microsoft.com/office/powerpoint/2010/main" val="3085816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Preliminary Investigation</a:t>
            </a:r>
          </a:p>
        </p:txBody>
      </p:sp>
      <p:pic>
        <p:nvPicPr>
          <p:cNvPr id="6" name="Picture Placeholder 5">
            <a:extLst>
              <a:ext uri="{FF2B5EF4-FFF2-40B4-BE49-F238E27FC236}">
                <a16:creationId xmlns:a16="http://schemas.microsoft.com/office/drawing/2014/main" id="{1BD0546F-4BAC-4933-8E1B-2601F18E19F1}"/>
              </a:ext>
            </a:extLst>
          </p:cNvPr>
          <p:cNvPicPr>
            <a:picLocks noGrp="1" noChangeAspect="1"/>
          </p:cNvPicPr>
          <p:nvPr>
            <p:ph type="pic" sz="quarter" idx="10"/>
          </p:nvPr>
        </p:nvPicPr>
        <p:blipFill>
          <a:blip r:embed="rId2"/>
          <a:srcRect t="424" b="424"/>
          <a:stretch>
            <a:fillRect/>
          </a:stretch>
        </p:blipFill>
        <p:spPr/>
      </p:pic>
      <p:cxnSp>
        <p:nvCxnSpPr>
          <p:cNvPr id="8" name="Straight Arrow Connector 7">
            <a:extLst>
              <a:ext uri="{FF2B5EF4-FFF2-40B4-BE49-F238E27FC236}">
                <a16:creationId xmlns:a16="http://schemas.microsoft.com/office/drawing/2014/main" id="{DE302357-3584-48E6-8091-26A83565F094}"/>
              </a:ext>
            </a:extLst>
          </p:cNvPr>
          <p:cNvCxnSpPr>
            <a:cxnSpLocks/>
          </p:cNvCxnSpPr>
          <p:nvPr/>
        </p:nvCxnSpPr>
        <p:spPr>
          <a:xfrm flipH="1">
            <a:off x="2417928" y="2073606"/>
            <a:ext cx="838200" cy="0"/>
          </a:xfrm>
          <a:prstGeom prst="straightConnector1">
            <a:avLst/>
          </a:prstGeom>
          <a:ln w="57150">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9DBBFBF-7877-40F1-972E-0ED5BCAAB762}"/>
              </a:ext>
            </a:extLst>
          </p:cNvPr>
          <p:cNvCxnSpPr>
            <a:cxnSpLocks/>
          </p:cNvCxnSpPr>
          <p:nvPr/>
        </p:nvCxnSpPr>
        <p:spPr>
          <a:xfrm flipH="1">
            <a:off x="2417928" y="3513446"/>
            <a:ext cx="838200" cy="0"/>
          </a:xfrm>
          <a:prstGeom prst="straightConnector1">
            <a:avLst/>
          </a:prstGeom>
          <a:ln w="57150">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031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Build a Timeline of critical events</a:t>
            </a:r>
          </a:p>
        </p:txBody>
      </p:sp>
      <p:cxnSp>
        <p:nvCxnSpPr>
          <p:cNvPr id="8" name="Straight Arrow Connector 7">
            <a:extLst>
              <a:ext uri="{FF2B5EF4-FFF2-40B4-BE49-F238E27FC236}">
                <a16:creationId xmlns:a16="http://schemas.microsoft.com/office/drawing/2014/main" id="{DE302357-3584-48E6-8091-26A83565F094}"/>
              </a:ext>
            </a:extLst>
          </p:cNvPr>
          <p:cNvCxnSpPr>
            <a:cxnSpLocks/>
          </p:cNvCxnSpPr>
          <p:nvPr/>
        </p:nvCxnSpPr>
        <p:spPr>
          <a:xfrm flipV="1">
            <a:off x="4648200" y="2579710"/>
            <a:ext cx="1" cy="677840"/>
          </a:xfrm>
          <a:prstGeom prst="straightConnector1">
            <a:avLst/>
          </a:prstGeom>
          <a:ln w="57150">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Placeholder 6">
            <a:extLst>
              <a:ext uri="{FF2B5EF4-FFF2-40B4-BE49-F238E27FC236}">
                <a16:creationId xmlns:a16="http://schemas.microsoft.com/office/drawing/2014/main" id="{5EAA19FB-A1A6-4685-AA9D-BE006DDD15BA}"/>
              </a:ext>
            </a:extLst>
          </p:cNvPr>
          <p:cNvPicPr>
            <a:picLocks noGrp="1" noChangeAspect="1"/>
          </p:cNvPicPr>
          <p:nvPr>
            <p:ph type="pic" sz="quarter" idx="10"/>
          </p:nvPr>
        </p:nvPicPr>
        <p:blipFill>
          <a:blip r:embed="rId2"/>
          <a:srcRect t="424" b="424"/>
          <a:stretch>
            <a:fillRect/>
          </a:stretch>
        </p:blipFill>
        <p:spPr/>
      </p:pic>
    </p:spTree>
    <p:extLst>
      <p:ext uri="{BB962C8B-B14F-4D97-AF65-F5344CB8AC3E}">
        <p14:creationId xmlns:p14="http://schemas.microsoft.com/office/powerpoint/2010/main" val="3505744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Build a Timeline of critical events</a:t>
            </a:r>
          </a:p>
        </p:txBody>
      </p:sp>
      <p:cxnSp>
        <p:nvCxnSpPr>
          <p:cNvPr id="8" name="Straight Arrow Connector 7">
            <a:extLst>
              <a:ext uri="{FF2B5EF4-FFF2-40B4-BE49-F238E27FC236}">
                <a16:creationId xmlns:a16="http://schemas.microsoft.com/office/drawing/2014/main" id="{DE302357-3584-48E6-8091-26A83565F094}"/>
              </a:ext>
            </a:extLst>
          </p:cNvPr>
          <p:cNvCxnSpPr>
            <a:cxnSpLocks/>
          </p:cNvCxnSpPr>
          <p:nvPr/>
        </p:nvCxnSpPr>
        <p:spPr>
          <a:xfrm flipV="1">
            <a:off x="4648200" y="2579710"/>
            <a:ext cx="1" cy="677840"/>
          </a:xfrm>
          <a:prstGeom prst="straightConnector1">
            <a:avLst/>
          </a:prstGeom>
          <a:ln w="57150">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Placeholder 5">
            <a:extLst>
              <a:ext uri="{FF2B5EF4-FFF2-40B4-BE49-F238E27FC236}">
                <a16:creationId xmlns:a16="http://schemas.microsoft.com/office/drawing/2014/main" id="{D49D3A26-001F-42D2-81B3-4CE92F96A67F}"/>
              </a:ext>
            </a:extLst>
          </p:cNvPr>
          <p:cNvPicPr>
            <a:picLocks noGrp="1" noChangeAspect="1"/>
          </p:cNvPicPr>
          <p:nvPr>
            <p:ph type="pic" sz="quarter" idx="10"/>
          </p:nvPr>
        </p:nvPicPr>
        <p:blipFill>
          <a:blip r:embed="rId2"/>
          <a:srcRect t="424" b="424"/>
          <a:stretch>
            <a:fillRect/>
          </a:stretch>
        </p:blipFill>
        <p:spPr/>
      </p:pic>
    </p:spTree>
    <p:extLst>
      <p:ext uri="{BB962C8B-B14F-4D97-AF65-F5344CB8AC3E}">
        <p14:creationId xmlns:p14="http://schemas.microsoft.com/office/powerpoint/2010/main" val="51416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Build a Timeline of critical events</a:t>
            </a:r>
          </a:p>
        </p:txBody>
      </p:sp>
      <p:cxnSp>
        <p:nvCxnSpPr>
          <p:cNvPr id="8" name="Straight Arrow Connector 7">
            <a:extLst>
              <a:ext uri="{FF2B5EF4-FFF2-40B4-BE49-F238E27FC236}">
                <a16:creationId xmlns:a16="http://schemas.microsoft.com/office/drawing/2014/main" id="{DE302357-3584-48E6-8091-26A83565F094}"/>
              </a:ext>
            </a:extLst>
          </p:cNvPr>
          <p:cNvCxnSpPr>
            <a:cxnSpLocks/>
          </p:cNvCxnSpPr>
          <p:nvPr/>
        </p:nvCxnSpPr>
        <p:spPr>
          <a:xfrm flipV="1">
            <a:off x="4648200" y="2579710"/>
            <a:ext cx="1" cy="677840"/>
          </a:xfrm>
          <a:prstGeom prst="straightConnector1">
            <a:avLst/>
          </a:prstGeom>
          <a:ln w="57150">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Placeholder 11">
            <a:extLst>
              <a:ext uri="{FF2B5EF4-FFF2-40B4-BE49-F238E27FC236}">
                <a16:creationId xmlns:a16="http://schemas.microsoft.com/office/drawing/2014/main" id="{F6CF67F3-B09E-4592-BAA5-56DBE5343E95}"/>
              </a:ext>
            </a:extLst>
          </p:cNvPr>
          <p:cNvPicPr>
            <a:picLocks noGrp="1" noChangeAspect="1"/>
          </p:cNvPicPr>
          <p:nvPr>
            <p:ph type="pic" sz="quarter" idx="10"/>
          </p:nvPr>
        </p:nvPicPr>
        <p:blipFill>
          <a:blip r:embed="rId2"/>
          <a:srcRect t="376" b="376"/>
          <a:stretch>
            <a:fillRect/>
          </a:stretch>
        </p:blipFill>
        <p:spPr/>
      </p:pic>
    </p:spTree>
    <p:extLst>
      <p:ext uri="{BB962C8B-B14F-4D97-AF65-F5344CB8AC3E}">
        <p14:creationId xmlns:p14="http://schemas.microsoft.com/office/powerpoint/2010/main" val="1273681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2"/>
          <a:stretch>
            <a:fillRect/>
          </a:stretch>
        </p:blipFill>
        <p:spPr>
          <a:xfrm>
            <a:off x="762000" y="1263885"/>
            <a:ext cx="2057400" cy="2057400"/>
          </a:xfrm>
        </p:spPr>
      </p:pic>
      <p:sp>
        <p:nvSpPr>
          <p:cNvPr id="3" name="Title 2"/>
          <p:cNvSpPr>
            <a:spLocks noGrp="1"/>
          </p:cNvSpPr>
          <p:nvPr>
            <p:ph type="title"/>
          </p:nvPr>
        </p:nvSpPr>
        <p:spPr/>
        <p:txBody>
          <a:bodyPr/>
          <a:lstStyle/>
          <a:p>
            <a:pPr algn="l"/>
            <a:r>
              <a:rPr lang="en-US" dirty="0"/>
              <a:t>Meet the presenter</a:t>
            </a:r>
          </a:p>
        </p:txBody>
      </p:sp>
      <p:sp>
        <p:nvSpPr>
          <p:cNvPr id="4" name="Text Placeholder 3"/>
          <p:cNvSpPr>
            <a:spLocks noGrp="1"/>
          </p:cNvSpPr>
          <p:nvPr>
            <p:ph type="body" sz="quarter" idx="11"/>
          </p:nvPr>
        </p:nvSpPr>
        <p:spPr/>
        <p:txBody>
          <a:bodyPr/>
          <a:lstStyle/>
          <a:p>
            <a:r>
              <a:rPr lang="en-US" dirty="0"/>
              <a:t>John Campbell</a:t>
            </a:r>
          </a:p>
        </p:txBody>
      </p:sp>
      <p:sp>
        <p:nvSpPr>
          <p:cNvPr id="5" name="Text Placeholder 4"/>
          <p:cNvSpPr>
            <a:spLocks noGrp="1"/>
          </p:cNvSpPr>
          <p:nvPr>
            <p:ph type="body" sz="quarter" idx="12"/>
          </p:nvPr>
        </p:nvSpPr>
        <p:spPr/>
        <p:txBody>
          <a:bodyPr/>
          <a:lstStyle/>
          <a:p>
            <a:r>
              <a:rPr lang="en-US" dirty="0"/>
              <a:t>Product Manager</a:t>
            </a:r>
            <a:br>
              <a:rPr lang="en-US" dirty="0"/>
            </a:br>
            <a:r>
              <a:rPr lang="en-US" dirty="0"/>
              <a:t>RL Solutions</a:t>
            </a:r>
          </a:p>
        </p:txBody>
      </p:sp>
      <p:sp>
        <p:nvSpPr>
          <p:cNvPr id="6" name="Text Placeholder 5"/>
          <p:cNvSpPr>
            <a:spLocks noGrp="1"/>
          </p:cNvSpPr>
          <p:nvPr>
            <p:ph type="body" sz="quarter" idx="13"/>
          </p:nvPr>
        </p:nvSpPr>
        <p:spPr/>
        <p:txBody>
          <a:bodyPr/>
          <a:lstStyle/>
          <a:p>
            <a:pPr indent="0">
              <a:buNone/>
            </a:pPr>
            <a:r>
              <a:rPr lang="en-US" dirty="0"/>
              <a:t>As part of the Product Management team, John is passionate about helping clients work efficiently and providing them with additional value in their RL6 products. He also coaches the RL softball team (RBI Solutions) and helps organize RL’s annual Table Tennis tournament, where he reprises his role as Chairman of RL Stadium each year.</a:t>
            </a:r>
          </a:p>
        </p:txBody>
      </p:sp>
    </p:spTree>
    <p:extLst>
      <p:ext uri="{BB962C8B-B14F-4D97-AF65-F5344CB8AC3E}">
        <p14:creationId xmlns:p14="http://schemas.microsoft.com/office/powerpoint/2010/main" val="1621038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Create and document Investigation Items</a:t>
            </a:r>
          </a:p>
        </p:txBody>
      </p:sp>
      <p:pic>
        <p:nvPicPr>
          <p:cNvPr id="5" name="Picture Placeholder 4">
            <a:extLst>
              <a:ext uri="{FF2B5EF4-FFF2-40B4-BE49-F238E27FC236}">
                <a16:creationId xmlns:a16="http://schemas.microsoft.com/office/drawing/2014/main" id="{87399447-BA81-4467-9981-B75FCAAB9430}"/>
              </a:ext>
            </a:extLst>
          </p:cNvPr>
          <p:cNvPicPr>
            <a:picLocks noGrp="1" noChangeAspect="1"/>
          </p:cNvPicPr>
          <p:nvPr>
            <p:ph type="pic" sz="quarter" idx="10"/>
          </p:nvPr>
        </p:nvPicPr>
        <p:blipFill>
          <a:blip r:embed="rId2"/>
          <a:srcRect t="424" b="424"/>
          <a:stretch>
            <a:fillRect/>
          </a:stretch>
        </p:blipFill>
        <p:spPr/>
      </p:pic>
      <p:cxnSp>
        <p:nvCxnSpPr>
          <p:cNvPr id="8" name="Straight Arrow Connector 7">
            <a:extLst>
              <a:ext uri="{FF2B5EF4-FFF2-40B4-BE49-F238E27FC236}">
                <a16:creationId xmlns:a16="http://schemas.microsoft.com/office/drawing/2014/main" id="{DE302357-3584-48E6-8091-26A83565F094}"/>
              </a:ext>
            </a:extLst>
          </p:cNvPr>
          <p:cNvCxnSpPr>
            <a:cxnSpLocks/>
          </p:cNvCxnSpPr>
          <p:nvPr/>
        </p:nvCxnSpPr>
        <p:spPr>
          <a:xfrm flipH="1" flipV="1">
            <a:off x="2465697" y="2754391"/>
            <a:ext cx="810903" cy="212007"/>
          </a:xfrm>
          <a:prstGeom prst="straightConnector1">
            <a:avLst/>
          </a:prstGeom>
          <a:ln w="57150">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225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Create and document Investigation Items</a:t>
            </a:r>
          </a:p>
        </p:txBody>
      </p:sp>
      <p:pic>
        <p:nvPicPr>
          <p:cNvPr id="7" name="Picture Placeholder 6">
            <a:extLst>
              <a:ext uri="{FF2B5EF4-FFF2-40B4-BE49-F238E27FC236}">
                <a16:creationId xmlns:a16="http://schemas.microsoft.com/office/drawing/2014/main" id="{642E2F04-0B4B-4236-B94B-14E00838A7EE}"/>
              </a:ext>
            </a:extLst>
          </p:cNvPr>
          <p:cNvPicPr>
            <a:picLocks noGrp="1" noChangeAspect="1"/>
          </p:cNvPicPr>
          <p:nvPr>
            <p:ph type="pic" sz="quarter" idx="10"/>
          </p:nvPr>
        </p:nvPicPr>
        <p:blipFill>
          <a:blip r:embed="rId2"/>
          <a:srcRect t="424" b="424"/>
          <a:stretch>
            <a:fillRect/>
          </a:stretch>
        </p:blipFill>
        <p:spPr/>
      </p:pic>
      <p:cxnSp>
        <p:nvCxnSpPr>
          <p:cNvPr id="8" name="Straight Arrow Connector 7">
            <a:extLst>
              <a:ext uri="{FF2B5EF4-FFF2-40B4-BE49-F238E27FC236}">
                <a16:creationId xmlns:a16="http://schemas.microsoft.com/office/drawing/2014/main" id="{DE302357-3584-48E6-8091-26A83565F094}"/>
              </a:ext>
            </a:extLst>
          </p:cNvPr>
          <p:cNvCxnSpPr>
            <a:cxnSpLocks/>
          </p:cNvCxnSpPr>
          <p:nvPr/>
        </p:nvCxnSpPr>
        <p:spPr>
          <a:xfrm flipH="1">
            <a:off x="6096000" y="2698378"/>
            <a:ext cx="609599" cy="457201"/>
          </a:xfrm>
          <a:prstGeom prst="straightConnector1">
            <a:avLst/>
          </a:prstGeom>
          <a:ln w="57150">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172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Create and document Investigation Items</a:t>
            </a:r>
          </a:p>
        </p:txBody>
      </p:sp>
      <p:pic>
        <p:nvPicPr>
          <p:cNvPr id="6" name="Picture Placeholder 5">
            <a:extLst>
              <a:ext uri="{FF2B5EF4-FFF2-40B4-BE49-F238E27FC236}">
                <a16:creationId xmlns:a16="http://schemas.microsoft.com/office/drawing/2014/main" id="{39685159-69F8-4B67-9883-BC0942DCFB25}"/>
              </a:ext>
            </a:extLst>
          </p:cNvPr>
          <p:cNvPicPr>
            <a:picLocks noGrp="1" noChangeAspect="1"/>
          </p:cNvPicPr>
          <p:nvPr>
            <p:ph type="pic" sz="quarter" idx="10"/>
          </p:nvPr>
        </p:nvPicPr>
        <p:blipFill>
          <a:blip r:embed="rId2"/>
          <a:srcRect t="424" b="424"/>
          <a:stretch>
            <a:fillRect/>
          </a:stretch>
        </p:blipFill>
        <p:spPr/>
      </p:pic>
      <p:cxnSp>
        <p:nvCxnSpPr>
          <p:cNvPr id="8" name="Straight Arrow Connector 7">
            <a:extLst>
              <a:ext uri="{FF2B5EF4-FFF2-40B4-BE49-F238E27FC236}">
                <a16:creationId xmlns:a16="http://schemas.microsoft.com/office/drawing/2014/main" id="{DE302357-3584-48E6-8091-26A83565F094}"/>
              </a:ext>
            </a:extLst>
          </p:cNvPr>
          <p:cNvCxnSpPr>
            <a:cxnSpLocks/>
          </p:cNvCxnSpPr>
          <p:nvPr/>
        </p:nvCxnSpPr>
        <p:spPr>
          <a:xfrm flipH="1">
            <a:off x="6096000" y="2698378"/>
            <a:ext cx="609599" cy="457201"/>
          </a:xfrm>
          <a:prstGeom prst="straightConnector1">
            <a:avLst/>
          </a:prstGeom>
          <a:ln w="57150">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153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198F506-0D4B-4760-A8FD-1DB6F71A39B6}"/>
              </a:ext>
            </a:extLst>
          </p:cNvPr>
          <p:cNvPicPr>
            <a:picLocks noGrp="1" noChangeAspect="1"/>
          </p:cNvPicPr>
          <p:nvPr>
            <p:ph type="pic" sz="quarter" idx="10"/>
          </p:nvPr>
        </p:nvPicPr>
        <p:blipFill>
          <a:blip r:embed="rId2"/>
          <a:srcRect t="424" b="424"/>
          <a:stretch>
            <a:fillRect/>
          </a:stretch>
        </p:blipFill>
        <p:spPr/>
      </p:pic>
      <p:sp>
        <p:nvSpPr>
          <p:cNvPr id="3" name="Title 2"/>
          <p:cNvSpPr>
            <a:spLocks noGrp="1"/>
          </p:cNvSpPr>
          <p:nvPr>
            <p:ph type="title"/>
          </p:nvPr>
        </p:nvSpPr>
        <p:spPr/>
        <p:txBody>
          <a:bodyPr/>
          <a:lstStyle/>
          <a:p>
            <a:r>
              <a:rPr lang="en-US" dirty="0"/>
              <a:t>Create and document Investigation Items</a:t>
            </a:r>
          </a:p>
        </p:txBody>
      </p:sp>
      <p:cxnSp>
        <p:nvCxnSpPr>
          <p:cNvPr id="8" name="Straight Arrow Connector 7">
            <a:extLst>
              <a:ext uri="{FF2B5EF4-FFF2-40B4-BE49-F238E27FC236}">
                <a16:creationId xmlns:a16="http://schemas.microsoft.com/office/drawing/2014/main" id="{DE302357-3584-48E6-8091-26A83565F094}"/>
              </a:ext>
            </a:extLst>
          </p:cNvPr>
          <p:cNvCxnSpPr>
            <a:cxnSpLocks/>
          </p:cNvCxnSpPr>
          <p:nvPr/>
        </p:nvCxnSpPr>
        <p:spPr>
          <a:xfrm flipH="1">
            <a:off x="6096000" y="2698378"/>
            <a:ext cx="609599" cy="457201"/>
          </a:xfrm>
          <a:prstGeom prst="straightConnector1">
            <a:avLst/>
          </a:prstGeom>
          <a:ln w="57150">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035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Create and document Investigation Items</a:t>
            </a:r>
          </a:p>
        </p:txBody>
      </p:sp>
      <p:pic>
        <p:nvPicPr>
          <p:cNvPr id="7" name="Picture Placeholder 6">
            <a:extLst>
              <a:ext uri="{FF2B5EF4-FFF2-40B4-BE49-F238E27FC236}">
                <a16:creationId xmlns:a16="http://schemas.microsoft.com/office/drawing/2014/main" id="{B149DDF8-4278-4E37-99E5-6C0BBC127AEB}"/>
              </a:ext>
            </a:extLst>
          </p:cNvPr>
          <p:cNvPicPr>
            <a:picLocks noGrp="1" noChangeAspect="1"/>
          </p:cNvPicPr>
          <p:nvPr>
            <p:ph type="pic" sz="quarter" idx="10"/>
          </p:nvPr>
        </p:nvPicPr>
        <p:blipFill>
          <a:blip r:embed="rId2"/>
          <a:srcRect t="424" b="424"/>
          <a:stretch>
            <a:fillRect/>
          </a:stretch>
        </p:blipFill>
        <p:spPr/>
      </p:pic>
      <p:cxnSp>
        <p:nvCxnSpPr>
          <p:cNvPr id="8" name="Straight Arrow Connector 7">
            <a:extLst>
              <a:ext uri="{FF2B5EF4-FFF2-40B4-BE49-F238E27FC236}">
                <a16:creationId xmlns:a16="http://schemas.microsoft.com/office/drawing/2014/main" id="{DE302357-3584-48E6-8091-26A83565F094}"/>
              </a:ext>
            </a:extLst>
          </p:cNvPr>
          <p:cNvCxnSpPr>
            <a:cxnSpLocks/>
          </p:cNvCxnSpPr>
          <p:nvPr/>
        </p:nvCxnSpPr>
        <p:spPr>
          <a:xfrm flipH="1">
            <a:off x="6400800" y="3409950"/>
            <a:ext cx="609599" cy="457201"/>
          </a:xfrm>
          <a:prstGeom prst="straightConnector1">
            <a:avLst/>
          </a:prstGeom>
          <a:ln w="57150">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626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Creating Action plans and Action items</a:t>
            </a:r>
          </a:p>
        </p:txBody>
      </p:sp>
      <p:cxnSp>
        <p:nvCxnSpPr>
          <p:cNvPr id="8" name="Straight Arrow Connector 7">
            <a:extLst>
              <a:ext uri="{FF2B5EF4-FFF2-40B4-BE49-F238E27FC236}">
                <a16:creationId xmlns:a16="http://schemas.microsoft.com/office/drawing/2014/main" id="{DE302357-3584-48E6-8091-26A83565F094}"/>
              </a:ext>
            </a:extLst>
          </p:cNvPr>
          <p:cNvCxnSpPr>
            <a:cxnSpLocks/>
          </p:cNvCxnSpPr>
          <p:nvPr/>
        </p:nvCxnSpPr>
        <p:spPr>
          <a:xfrm flipV="1">
            <a:off x="4648200" y="2579710"/>
            <a:ext cx="1" cy="677840"/>
          </a:xfrm>
          <a:prstGeom prst="straightConnector1">
            <a:avLst/>
          </a:prstGeom>
          <a:ln w="57150">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Placeholder 4">
            <a:extLst>
              <a:ext uri="{FF2B5EF4-FFF2-40B4-BE49-F238E27FC236}">
                <a16:creationId xmlns:a16="http://schemas.microsoft.com/office/drawing/2014/main" id="{03C67E32-A4AE-483C-981F-0CFEDF1531D0}"/>
              </a:ext>
            </a:extLst>
          </p:cNvPr>
          <p:cNvPicPr>
            <a:picLocks noGrp="1" noChangeAspect="1"/>
          </p:cNvPicPr>
          <p:nvPr>
            <p:ph type="pic" sz="quarter" idx="10"/>
          </p:nvPr>
        </p:nvPicPr>
        <p:blipFill>
          <a:blip r:embed="rId2"/>
          <a:srcRect t="424" b="424"/>
          <a:stretch>
            <a:fillRect/>
          </a:stretch>
        </p:blipFill>
        <p:spPr/>
      </p:pic>
    </p:spTree>
    <p:extLst>
      <p:ext uri="{BB962C8B-B14F-4D97-AF65-F5344CB8AC3E}">
        <p14:creationId xmlns:p14="http://schemas.microsoft.com/office/powerpoint/2010/main" val="3127732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AC40FF6-2357-4094-A932-5F2034D116E4}"/>
              </a:ext>
            </a:extLst>
          </p:cNvPr>
          <p:cNvPicPr>
            <a:picLocks noGrp="1" noChangeAspect="1"/>
          </p:cNvPicPr>
          <p:nvPr>
            <p:ph type="pic" sz="quarter" idx="10"/>
          </p:nvPr>
        </p:nvPicPr>
        <p:blipFill>
          <a:blip r:embed="rId2"/>
          <a:srcRect t="424" b="424"/>
          <a:stretch>
            <a:fillRect/>
          </a:stretch>
        </p:blipFill>
        <p:spPr>
          <a:xfrm>
            <a:off x="1600200" y="1148605"/>
            <a:ext cx="6019800" cy="3099546"/>
          </a:xfrm>
        </p:spPr>
      </p:pic>
      <p:sp>
        <p:nvSpPr>
          <p:cNvPr id="3" name="Title 2"/>
          <p:cNvSpPr>
            <a:spLocks noGrp="1"/>
          </p:cNvSpPr>
          <p:nvPr>
            <p:ph type="title"/>
          </p:nvPr>
        </p:nvSpPr>
        <p:spPr/>
        <p:txBody>
          <a:bodyPr/>
          <a:lstStyle/>
          <a:p>
            <a:r>
              <a:rPr lang="en-US" dirty="0"/>
              <a:t>Creating Action plans and Action items</a:t>
            </a:r>
          </a:p>
        </p:txBody>
      </p:sp>
      <p:cxnSp>
        <p:nvCxnSpPr>
          <p:cNvPr id="8" name="Straight Arrow Connector 7">
            <a:extLst>
              <a:ext uri="{FF2B5EF4-FFF2-40B4-BE49-F238E27FC236}">
                <a16:creationId xmlns:a16="http://schemas.microsoft.com/office/drawing/2014/main" id="{DE302357-3584-48E6-8091-26A83565F094}"/>
              </a:ext>
            </a:extLst>
          </p:cNvPr>
          <p:cNvCxnSpPr>
            <a:cxnSpLocks/>
          </p:cNvCxnSpPr>
          <p:nvPr/>
        </p:nvCxnSpPr>
        <p:spPr>
          <a:xfrm flipH="1">
            <a:off x="6400800" y="2800350"/>
            <a:ext cx="609600" cy="381000"/>
          </a:xfrm>
          <a:prstGeom prst="straightConnector1">
            <a:avLst/>
          </a:prstGeom>
          <a:ln w="57150">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575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Creating Action plans and Action items</a:t>
            </a:r>
          </a:p>
        </p:txBody>
      </p:sp>
      <p:cxnSp>
        <p:nvCxnSpPr>
          <p:cNvPr id="8" name="Straight Arrow Connector 7">
            <a:extLst>
              <a:ext uri="{FF2B5EF4-FFF2-40B4-BE49-F238E27FC236}">
                <a16:creationId xmlns:a16="http://schemas.microsoft.com/office/drawing/2014/main" id="{DE302357-3584-48E6-8091-26A83565F094}"/>
              </a:ext>
            </a:extLst>
          </p:cNvPr>
          <p:cNvCxnSpPr>
            <a:cxnSpLocks/>
          </p:cNvCxnSpPr>
          <p:nvPr/>
        </p:nvCxnSpPr>
        <p:spPr>
          <a:xfrm flipV="1">
            <a:off x="4648200" y="2579710"/>
            <a:ext cx="1" cy="677840"/>
          </a:xfrm>
          <a:prstGeom prst="straightConnector1">
            <a:avLst/>
          </a:prstGeom>
          <a:ln w="57150">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Placeholder 6">
            <a:extLst>
              <a:ext uri="{FF2B5EF4-FFF2-40B4-BE49-F238E27FC236}">
                <a16:creationId xmlns:a16="http://schemas.microsoft.com/office/drawing/2014/main" id="{074C7EC3-0362-4BB6-B783-D8884B9E478D}"/>
              </a:ext>
            </a:extLst>
          </p:cNvPr>
          <p:cNvPicPr>
            <a:picLocks noGrp="1" noChangeAspect="1"/>
          </p:cNvPicPr>
          <p:nvPr>
            <p:ph type="pic" sz="quarter" idx="10"/>
          </p:nvPr>
        </p:nvPicPr>
        <p:blipFill>
          <a:blip r:embed="rId2"/>
          <a:srcRect t="424" b="424"/>
          <a:stretch>
            <a:fillRect/>
          </a:stretch>
        </p:blipFill>
        <p:spPr/>
      </p:pic>
      <p:cxnSp>
        <p:nvCxnSpPr>
          <p:cNvPr id="9" name="Straight Arrow Connector 8">
            <a:extLst>
              <a:ext uri="{FF2B5EF4-FFF2-40B4-BE49-F238E27FC236}">
                <a16:creationId xmlns:a16="http://schemas.microsoft.com/office/drawing/2014/main" id="{92FC28E8-12A2-40FC-9FEA-09BFE73DB027}"/>
              </a:ext>
            </a:extLst>
          </p:cNvPr>
          <p:cNvCxnSpPr>
            <a:cxnSpLocks/>
          </p:cNvCxnSpPr>
          <p:nvPr/>
        </p:nvCxnSpPr>
        <p:spPr>
          <a:xfrm flipH="1">
            <a:off x="3810000" y="2882520"/>
            <a:ext cx="609600" cy="381000"/>
          </a:xfrm>
          <a:prstGeom prst="straightConnector1">
            <a:avLst/>
          </a:prstGeom>
          <a:ln w="57150">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378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Learning and Analysis</a:t>
            </a:r>
          </a:p>
        </p:txBody>
      </p:sp>
      <p:cxnSp>
        <p:nvCxnSpPr>
          <p:cNvPr id="8" name="Straight Arrow Connector 7">
            <a:extLst>
              <a:ext uri="{FF2B5EF4-FFF2-40B4-BE49-F238E27FC236}">
                <a16:creationId xmlns:a16="http://schemas.microsoft.com/office/drawing/2014/main" id="{DE302357-3584-48E6-8091-26A83565F094}"/>
              </a:ext>
            </a:extLst>
          </p:cNvPr>
          <p:cNvCxnSpPr>
            <a:cxnSpLocks/>
          </p:cNvCxnSpPr>
          <p:nvPr/>
        </p:nvCxnSpPr>
        <p:spPr>
          <a:xfrm flipV="1">
            <a:off x="4648200" y="2579710"/>
            <a:ext cx="1" cy="677840"/>
          </a:xfrm>
          <a:prstGeom prst="straightConnector1">
            <a:avLst/>
          </a:prstGeom>
          <a:ln w="57150">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2FC28E8-12A2-40FC-9FEA-09BFE73DB027}"/>
              </a:ext>
            </a:extLst>
          </p:cNvPr>
          <p:cNvCxnSpPr>
            <a:cxnSpLocks/>
          </p:cNvCxnSpPr>
          <p:nvPr/>
        </p:nvCxnSpPr>
        <p:spPr>
          <a:xfrm flipH="1">
            <a:off x="3810000" y="2882520"/>
            <a:ext cx="609600" cy="381000"/>
          </a:xfrm>
          <a:prstGeom prst="straightConnector1">
            <a:avLst/>
          </a:prstGeom>
          <a:ln w="57150">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Placeholder 5">
            <a:extLst>
              <a:ext uri="{FF2B5EF4-FFF2-40B4-BE49-F238E27FC236}">
                <a16:creationId xmlns:a16="http://schemas.microsoft.com/office/drawing/2014/main" id="{509796BB-F886-4E8A-BD7D-AEAAA0BD6BE3}"/>
              </a:ext>
            </a:extLst>
          </p:cNvPr>
          <p:cNvPicPr>
            <a:picLocks noGrp="1" noChangeAspect="1"/>
          </p:cNvPicPr>
          <p:nvPr>
            <p:ph type="pic" sz="quarter" idx="10"/>
          </p:nvPr>
        </p:nvPicPr>
        <p:blipFill>
          <a:blip r:embed="rId2"/>
          <a:srcRect t="424" b="424"/>
          <a:stretch>
            <a:fillRect/>
          </a:stretch>
        </p:blipFill>
        <p:spPr/>
      </p:pic>
    </p:spTree>
    <p:extLst>
      <p:ext uri="{BB962C8B-B14F-4D97-AF65-F5344CB8AC3E}">
        <p14:creationId xmlns:p14="http://schemas.microsoft.com/office/powerpoint/2010/main" val="1539043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Learning and Analysis</a:t>
            </a:r>
          </a:p>
        </p:txBody>
      </p:sp>
      <p:cxnSp>
        <p:nvCxnSpPr>
          <p:cNvPr id="8" name="Straight Arrow Connector 7">
            <a:extLst>
              <a:ext uri="{FF2B5EF4-FFF2-40B4-BE49-F238E27FC236}">
                <a16:creationId xmlns:a16="http://schemas.microsoft.com/office/drawing/2014/main" id="{DE302357-3584-48E6-8091-26A83565F094}"/>
              </a:ext>
            </a:extLst>
          </p:cNvPr>
          <p:cNvCxnSpPr>
            <a:cxnSpLocks/>
          </p:cNvCxnSpPr>
          <p:nvPr/>
        </p:nvCxnSpPr>
        <p:spPr>
          <a:xfrm flipV="1">
            <a:off x="4648200" y="2579710"/>
            <a:ext cx="1" cy="677840"/>
          </a:xfrm>
          <a:prstGeom prst="straightConnector1">
            <a:avLst/>
          </a:prstGeom>
          <a:ln w="57150">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2FC28E8-12A2-40FC-9FEA-09BFE73DB027}"/>
              </a:ext>
            </a:extLst>
          </p:cNvPr>
          <p:cNvCxnSpPr>
            <a:cxnSpLocks/>
          </p:cNvCxnSpPr>
          <p:nvPr/>
        </p:nvCxnSpPr>
        <p:spPr>
          <a:xfrm flipH="1">
            <a:off x="3810000" y="2882520"/>
            <a:ext cx="609600" cy="381000"/>
          </a:xfrm>
          <a:prstGeom prst="straightConnector1">
            <a:avLst/>
          </a:prstGeom>
          <a:ln w="57150">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Placeholder 5">
            <a:extLst>
              <a:ext uri="{FF2B5EF4-FFF2-40B4-BE49-F238E27FC236}">
                <a16:creationId xmlns:a16="http://schemas.microsoft.com/office/drawing/2014/main" id="{D4138B6E-FF7A-42DC-9407-BCCE70C81415}"/>
              </a:ext>
            </a:extLst>
          </p:cNvPr>
          <p:cNvPicPr>
            <a:picLocks noGrp="1" noChangeAspect="1"/>
          </p:cNvPicPr>
          <p:nvPr>
            <p:ph type="pic" sz="quarter" idx="10"/>
          </p:nvPr>
        </p:nvPicPr>
        <p:blipFill>
          <a:blip r:embed="rId2"/>
          <a:srcRect t="424" b="424"/>
          <a:stretch>
            <a:fillRect/>
          </a:stretch>
        </p:blipFill>
        <p:spPr/>
      </p:pic>
    </p:spTree>
    <p:extLst>
      <p:ext uri="{BB962C8B-B14F-4D97-AF65-F5344CB8AC3E}">
        <p14:creationId xmlns:p14="http://schemas.microsoft.com/office/powerpoint/2010/main" val="25386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790700"/>
            <a:ext cx="7391400" cy="857250"/>
          </a:xfrm>
        </p:spPr>
        <p:txBody>
          <a:bodyPr>
            <a:normAutofit/>
          </a:bodyPr>
          <a:lstStyle/>
          <a:p>
            <a:r>
              <a:rPr lang="en-US" sz="4000" dirty="0"/>
              <a:t>RL webinar series</a:t>
            </a:r>
          </a:p>
        </p:txBody>
      </p:sp>
      <p:sp>
        <p:nvSpPr>
          <p:cNvPr id="3" name="Content Placeholder 2"/>
          <p:cNvSpPr>
            <a:spLocks noGrp="1"/>
          </p:cNvSpPr>
          <p:nvPr>
            <p:ph idx="1"/>
          </p:nvPr>
        </p:nvSpPr>
        <p:spPr>
          <a:xfrm>
            <a:off x="762000" y="2876550"/>
            <a:ext cx="7391400" cy="2057400"/>
          </a:xfrm>
        </p:spPr>
        <p:txBody>
          <a:bodyPr/>
          <a:lstStyle/>
          <a:p>
            <a:r>
              <a:rPr lang="en-US" dirty="0"/>
              <a:t>Free webinars delivered by RL business partners, clients and industry experts</a:t>
            </a:r>
          </a:p>
          <a:p>
            <a:r>
              <a:rPr lang="en-US" dirty="0"/>
              <a:t>Healthcare industry topics and best practices</a:t>
            </a:r>
          </a:p>
          <a:p>
            <a:r>
              <a:rPr lang="en-US" dirty="0"/>
              <a:t>Send questions and ideas to </a:t>
            </a:r>
            <a:r>
              <a:rPr lang="en-US" u="sng" dirty="0" err="1"/>
              <a:t>webinars@rlsolutions.com</a:t>
            </a:r>
            <a:endParaRPr lang="en-US"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285750"/>
            <a:ext cx="1556506" cy="533400"/>
          </a:xfrm>
          <a:prstGeom prst="rect">
            <a:avLst/>
          </a:prstGeom>
        </p:spPr>
      </p:pic>
    </p:spTree>
    <p:extLst>
      <p:ext uri="{BB962C8B-B14F-4D97-AF65-F5344CB8AC3E}">
        <p14:creationId xmlns:p14="http://schemas.microsoft.com/office/powerpoint/2010/main" val="163962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Learning and Analysis</a:t>
            </a:r>
          </a:p>
        </p:txBody>
      </p:sp>
      <p:cxnSp>
        <p:nvCxnSpPr>
          <p:cNvPr id="8" name="Straight Arrow Connector 7">
            <a:extLst>
              <a:ext uri="{FF2B5EF4-FFF2-40B4-BE49-F238E27FC236}">
                <a16:creationId xmlns:a16="http://schemas.microsoft.com/office/drawing/2014/main" id="{DE302357-3584-48E6-8091-26A83565F094}"/>
              </a:ext>
            </a:extLst>
          </p:cNvPr>
          <p:cNvCxnSpPr>
            <a:cxnSpLocks/>
          </p:cNvCxnSpPr>
          <p:nvPr/>
        </p:nvCxnSpPr>
        <p:spPr>
          <a:xfrm flipV="1">
            <a:off x="4648200" y="2579710"/>
            <a:ext cx="1" cy="677840"/>
          </a:xfrm>
          <a:prstGeom prst="straightConnector1">
            <a:avLst/>
          </a:prstGeom>
          <a:ln w="57150">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2FC28E8-12A2-40FC-9FEA-09BFE73DB027}"/>
              </a:ext>
            </a:extLst>
          </p:cNvPr>
          <p:cNvCxnSpPr>
            <a:cxnSpLocks/>
          </p:cNvCxnSpPr>
          <p:nvPr/>
        </p:nvCxnSpPr>
        <p:spPr>
          <a:xfrm flipH="1">
            <a:off x="3810000" y="2882520"/>
            <a:ext cx="609600" cy="381000"/>
          </a:xfrm>
          <a:prstGeom prst="straightConnector1">
            <a:avLst/>
          </a:prstGeom>
          <a:ln w="57150">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Placeholder 5">
            <a:extLst>
              <a:ext uri="{FF2B5EF4-FFF2-40B4-BE49-F238E27FC236}">
                <a16:creationId xmlns:a16="http://schemas.microsoft.com/office/drawing/2014/main" id="{C420AD5D-98C2-400F-B7CF-22DEBFD61245}"/>
              </a:ext>
            </a:extLst>
          </p:cNvPr>
          <p:cNvPicPr>
            <a:picLocks noGrp="1" noChangeAspect="1"/>
          </p:cNvPicPr>
          <p:nvPr>
            <p:ph type="pic" sz="quarter" idx="10"/>
          </p:nvPr>
        </p:nvPicPr>
        <p:blipFill>
          <a:blip r:embed="rId2"/>
          <a:srcRect t="424" b="424"/>
          <a:stretch>
            <a:fillRect/>
          </a:stretch>
        </p:blipFill>
        <p:spPr/>
      </p:pic>
    </p:spTree>
    <p:extLst>
      <p:ext uri="{BB962C8B-B14F-4D97-AF65-F5344CB8AC3E}">
        <p14:creationId xmlns:p14="http://schemas.microsoft.com/office/powerpoint/2010/main" val="3837650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Product Evolution</a:t>
            </a:r>
          </a:p>
        </p:txBody>
      </p:sp>
    </p:spTree>
    <p:extLst>
      <p:ext uri="{BB962C8B-B14F-4D97-AF65-F5344CB8AC3E}">
        <p14:creationId xmlns:p14="http://schemas.microsoft.com/office/powerpoint/2010/main" val="567688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Landscape</a:t>
            </a:r>
          </a:p>
        </p:txBody>
      </p:sp>
      <p:sp>
        <p:nvSpPr>
          <p:cNvPr id="3" name="Content Placeholder 2"/>
          <p:cNvSpPr>
            <a:spLocks noGrp="1"/>
          </p:cNvSpPr>
          <p:nvPr>
            <p:ph idx="1"/>
          </p:nvPr>
        </p:nvSpPr>
        <p:spPr/>
        <p:txBody>
          <a:bodyPr>
            <a:normAutofit/>
          </a:bodyPr>
          <a:lstStyle/>
          <a:p>
            <a:r>
              <a:rPr lang="en-US" dirty="0">
                <a:sym typeface="Wingdings" panose="05000000000000000000" pitchFamily="2" charset="2"/>
              </a:rPr>
              <a:t>Mergers &amp; Acquisitions</a:t>
            </a:r>
          </a:p>
          <a:p>
            <a:pPr lvl="1"/>
            <a:r>
              <a:rPr lang="en-US" dirty="0">
                <a:sym typeface="Wingdings" panose="05000000000000000000" pitchFamily="2" charset="2"/>
              </a:rPr>
              <a:t>Facility types (e.g., ambulatory v. acute care v. long-term care)</a:t>
            </a:r>
          </a:p>
          <a:p>
            <a:pPr lvl="1"/>
            <a:r>
              <a:rPr lang="en-US" dirty="0">
                <a:sym typeface="Wingdings" panose="05000000000000000000" pitchFamily="2" charset="2"/>
              </a:rPr>
              <a:t>Regional differences (e.g., NYPORTS v. Joint Commission)</a:t>
            </a:r>
          </a:p>
          <a:p>
            <a:pPr lvl="1"/>
            <a:r>
              <a:rPr lang="en-US" dirty="0">
                <a:sym typeface="Wingdings" panose="05000000000000000000" pitchFamily="2" charset="2"/>
              </a:rPr>
              <a:t>Organizational culture</a:t>
            </a:r>
          </a:p>
        </p:txBody>
      </p:sp>
    </p:spTree>
    <p:extLst>
      <p:ext uri="{BB962C8B-B14F-4D97-AF65-F5344CB8AC3E}">
        <p14:creationId xmlns:p14="http://schemas.microsoft.com/office/powerpoint/2010/main" val="2880577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Landscape</a:t>
            </a:r>
          </a:p>
        </p:txBody>
      </p:sp>
      <p:sp>
        <p:nvSpPr>
          <p:cNvPr id="3" name="Content Placeholder 2"/>
          <p:cNvSpPr>
            <a:spLocks noGrp="1"/>
          </p:cNvSpPr>
          <p:nvPr>
            <p:ph idx="1"/>
          </p:nvPr>
        </p:nvSpPr>
        <p:spPr/>
        <p:txBody>
          <a:bodyPr>
            <a:normAutofit/>
          </a:bodyPr>
          <a:lstStyle/>
          <a:p>
            <a:r>
              <a:rPr lang="en-US" dirty="0">
                <a:sym typeface="Wingdings" panose="05000000000000000000" pitchFamily="2" charset="2"/>
              </a:rPr>
              <a:t>Frameworks</a:t>
            </a:r>
          </a:p>
          <a:p>
            <a:pPr lvl="1"/>
            <a:r>
              <a:rPr lang="en-US" dirty="0">
                <a:sym typeface="Wingdings" panose="05000000000000000000" pitchFamily="2" charset="2"/>
              </a:rPr>
              <a:t>RCA</a:t>
            </a:r>
            <a:r>
              <a:rPr lang="en-US" baseline="30000" dirty="0">
                <a:sym typeface="Wingdings" panose="05000000000000000000" pitchFamily="2" charset="2"/>
              </a:rPr>
              <a:t>2</a:t>
            </a:r>
          </a:p>
          <a:p>
            <a:pPr lvl="1"/>
            <a:r>
              <a:rPr lang="en-US" dirty="0">
                <a:sym typeface="Wingdings" panose="05000000000000000000" pitchFamily="2" charset="2"/>
              </a:rPr>
              <a:t>Joint Commission</a:t>
            </a:r>
          </a:p>
          <a:p>
            <a:pPr lvl="1"/>
            <a:r>
              <a:rPr lang="en-US" dirty="0">
                <a:sym typeface="Wingdings" panose="05000000000000000000" pitchFamily="2" charset="2"/>
              </a:rPr>
              <a:t>Homegrown processes</a:t>
            </a:r>
          </a:p>
          <a:p>
            <a:pPr lvl="1"/>
            <a:r>
              <a:rPr lang="en-US" dirty="0">
                <a:sym typeface="Wingdings" panose="05000000000000000000" pitchFamily="2" charset="2"/>
              </a:rPr>
              <a:t>External consultants and vendors</a:t>
            </a:r>
          </a:p>
        </p:txBody>
      </p:sp>
    </p:spTree>
    <p:extLst>
      <p:ext uri="{BB962C8B-B14F-4D97-AF65-F5344CB8AC3E}">
        <p14:creationId xmlns:p14="http://schemas.microsoft.com/office/powerpoint/2010/main" val="1436148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Landscape</a:t>
            </a:r>
          </a:p>
        </p:txBody>
      </p:sp>
      <p:sp>
        <p:nvSpPr>
          <p:cNvPr id="3" name="Content Placeholder 2"/>
          <p:cNvSpPr>
            <a:spLocks noGrp="1"/>
          </p:cNvSpPr>
          <p:nvPr>
            <p:ph idx="1"/>
          </p:nvPr>
        </p:nvSpPr>
        <p:spPr/>
        <p:txBody>
          <a:bodyPr>
            <a:normAutofit/>
          </a:bodyPr>
          <a:lstStyle/>
          <a:p>
            <a:r>
              <a:rPr lang="en-US" dirty="0">
                <a:sym typeface="Wingdings" panose="05000000000000000000" pitchFamily="2" charset="2"/>
              </a:rPr>
              <a:t>Thought Leadership</a:t>
            </a:r>
          </a:p>
          <a:p>
            <a:pPr lvl="1"/>
            <a:r>
              <a:rPr lang="en-US" dirty="0">
                <a:sym typeface="Wingdings" panose="05000000000000000000" pitchFamily="2" charset="2"/>
              </a:rPr>
              <a:t>Looking outside of healthcare for inspiration</a:t>
            </a:r>
          </a:p>
          <a:p>
            <a:pPr lvl="1"/>
            <a:r>
              <a:rPr lang="en-US" dirty="0">
                <a:sym typeface="Wingdings" panose="05000000000000000000" pitchFamily="2" charset="2"/>
              </a:rPr>
              <a:t>Trying to add elements of Just Culture </a:t>
            </a:r>
          </a:p>
          <a:p>
            <a:pPr lvl="1"/>
            <a:r>
              <a:rPr lang="en-US" dirty="0">
                <a:sym typeface="Wingdings" panose="05000000000000000000" pitchFamily="2" charset="2"/>
              </a:rPr>
              <a:t>Including HRO concepts</a:t>
            </a:r>
          </a:p>
          <a:p>
            <a:pPr lvl="1"/>
            <a:r>
              <a:rPr lang="en-US" dirty="0">
                <a:sym typeface="Wingdings" panose="05000000000000000000" pitchFamily="2" charset="2"/>
              </a:rPr>
              <a:t>Quick, less formal</a:t>
            </a:r>
          </a:p>
        </p:txBody>
      </p:sp>
    </p:spTree>
    <p:extLst>
      <p:ext uri="{BB962C8B-B14F-4D97-AF65-F5344CB8AC3E}">
        <p14:creationId xmlns:p14="http://schemas.microsoft.com/office/powerpoint/2010/main" val="5182908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RL6:RootCause History</a:t>
            </a:r>
          </a:p>
        </p:txBody>
      </p:sp>
      <p:sp>
        <p:nvSpPr>
          <p:cNvPr id="3" name="Content Placeholder 2"/>
          <p:cNvSpPr>
            <a:spLocks noGrp="1"/>
          </p:cNvSpPr>
          <p:nvPr>
            <p:ph idx="1"/>
          </p:nvPr>
        </p:nvSpPr>
        <p:spPr/>
        <p:txBody>
          <a:bodyPr>
            <a:normAutofit/>
          </a:bodyPr>
          <a:lstStyle/>
          <a:p>
            <a:r>
              <a:rPr lang="en-US" dirty="0"/>
              <a:t>Initial Release (2013)</a:t>
            </a:r>
          </a:p>
          <a:p>
            <a:pPr lvl="1"/>
            <a:r>
              <a:rPr lang="en-US" dirty="0">
                <a:sym typeface="Wingdings" panose="05000000000000000000" pitchFamily="2" charset="2"/>
              </a:rPr>
              <a:t>Geared to Joint Commission Framework</a:t>
            </a:r>
          </a:p>
          <a:p>
            <a:pPr lvl="1"/>
            <a:r>
              <a:rPr lang="en-US" dirty="0">
                <a:sym typeface="Wingdings" panose="05000000000000000000" pitchFamily="2" charset="2"/>
              </a:rPr>
              <a:t>Minimal configuration points</a:t>
            </a:r>
          </a:p>
          <a:p>
            <a:r>
              <a:rPr lang="en-US" dirty="0">
                <a:sym typeface="Wingdings" panose="05000000000000000000" pitchFamily="2" charset="2"/>
              </a:rPr>
              <a:t>Increased Flexibility</a:t>
            </a:r>
          </a:p>
          <a:p>
            <a:pPr lvl="1"/>
            <a:r>
              <a:rPr lang="en-US" dirty="0">
                <a:sym typeface="Wingdings" panose="05000000000000000000" pitchFamily="2" charset="2"/>
              </a:rPr>
              <a:t>Flexible “Event Details” area</a:t>
            </a:r>
          </a:p>
          <a:p>
            <a:pPr lvl="1"/>
            <a:r>
              <a:rPr lang="en-US" dirty="0">
                <a:sym typeface="Wingdings" panose="05000000000000000000" pitchFamily="2" charset="2"/>
              </a:rPr>
              <a:t>Customizable question library</a:t>
            </a:r>
          </a:p>
          <a:p>
            <a:pPr lvl="1"/>
            <a:r>
              <a:rPr lang="en-US" dirty="0">
                <a:sym typeface="Wingdings" panose="05000000000000000000" pitchFamily="2" charset="2"/>
              </a:rPr>
              <a:t>Improved Interoperability</a:t>
            </a:r>
          </a:p>
          <a:p>
            <a:r>
              <a:rPr lang="en-US" dirty="0">
                <a:sym typeface="Wingdings" panose="05000000000000000000" pitchFamily="2" charset="2"/>
              </a:rPr>
              <a:t>Full Flexibility (2017)</a:t>
            </a:r>
          </a:p>
        </p:txBody>
      </p:sp>
    </p:spTree>
    <p:extLst>
      <p:ext uri="{BB962C8B-B14F-4D97-AF65-F5344CB8AC3E}">
        <p14:creationId xmlns:p14="http://schemas.microsoft.com/office/powerpoint/2010/main" val="14816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Flexibility</a:t>
            </a:r>
          </a:p>
        </p:txBody>
      </p:sp>
    </p:spTree>
    <p:extLst>
      <p:ext uri="{BB962C8B-B14F-4D97-AF65-F5344CB8AC3E}">
        <p14:creationId xmlns:p14="http://schemas.microsoft.com/office/powerpoint/2010/main" val="3385608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include, remove or Create New Tabs</a:t>
            </a:r>
          </a:p>
        </p:txBody>
      </p:sp>
      <p:pic>
        <p:nvPicPr>
          <p:cNvPr id="7" name="Picture Placeholder 6">
            <a:extLst>
              <a:ext uri="{FF2B5EF4-FFF2-40B4-BE49-F238E27FC236}">
                <a16:creationId xmlns:a16="http://schemas.microsoft.com/office/drawing/2014/main" id="{7228553A-EC8C-4F29-A787-CB709EC550DD}"/>
              </a:ext>
            </a:extLst>
          </p:cNvPr>
          <p:cNvPicPr>
            <a:picLocks noGrp="1" noChangeAspect="1"/>
          </p:cNvPicPr>
          <p:nvPr>
            <p:ph type="pic" sz="quarter" idx="10"/>
          </p:nvPr>
        </p:nvPicPr>
        <p:blipFill>
          <a:blip r:embed="rId2"/>
          <a:srcRect t="424" b="424"/>
          <a:stretch>
            <a:fillRect/>
          </a:stretch>
        </p:blipFill>
        <p:spPr/>
      </p:pic>
      <p:cxnSp>
        <p:nvCxnSpPr>
          <p:cNvPr id="8" name="Straight Arrow Connector 7">
            <a:extLst>
              <a:ext uri="{FF2B5EF4-FFF2-40B4-BE49-F238E27FC236}">
                <a16:creationId xmlns:a16="http://schemas.microsoft.com/office/drawing/2014/main" id="{DE302357-3584-48E6-8091-26A83565F094}"/>
              </a:ext>
            </a:extLst>
          </p:cNvPr>
          <p:cNvCxnSpPr>
            <a:cxnSpLocks/>
          </p:cNvCxnSpPr>
          <p:nvPr/>
        </p:nvCxnSpPr>
        <p:spPr>
          <a:xfrm flipH="1" flipV="1">
            <a:off x="3962400" y="1809750"/>
            <a:ext cx="381000" cy="685800"/>
          </a:xfrm>
          <a:prstGeom prst="straightConnector1">
            <a:avLst/>
          </a:prstGeom>
          <a:ln w="57150">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5858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76A44E7-5AEF-4B07-B707-BD1D6253BB0E}"/>
              </a:ext>
            </a:extLst>
          </p:cNvPr>
          <p:cNvPicPr>
            <a:picLocks noGrp="1" noChangeAspect="1"/>
          </p:cNvPicPr>
          <p:nvPr>
            <p:ph type="pic" sz="quarter" idx="10"/>
          </p:nvPr>
        </p:nvPicPr>
        <p:blipFill>
          <a:blip r:embed="rId2"/>
          <a:srcRect t="472" b="472"/>
          <a:stretch>
            <a:fillRect/>
          </a:stretch>
        </p:blipFill>
        <p:spPr/>
      </p:pic>
      <p:sp>
        <p:nvSpPr>
          <p:cNvPr id="3" name="Title 2"/>
          <p:cNvSpPr>
            <a:spLocks noGrp="1"/>
          </p:cNvSpPr>
          <p:nvPr>
            <p:ph type="title"/>
          </p:nvPr>
        </p:nvSpPr>
        <p:spPr/>
        <p:txBody>
          <a:bodyPr/>
          <a:lstStyle/>
          <a:p>
            <a:r>
              <a:rPr lang="en-US" dirty="0"/>
              <a:t>include, remove or Create New Tabs</a:t>
            </a:r>
          </a:p>
        </p:txBody>
      </p:sp>
      <p:cxnSp>
        <p:nvCxnSpPr>
          <p:cNvPr id="7" name="Straight Arrow Connector 6">
            <a:extLst>
              <a:ext uri="{FF2B5EF4-FFF2-40B4-BE49-F238E27FC236}">
                <a16:creationId xmlns:a16="http://schemas.microsoft.com/office/drawing/2014/main" id="{E6C7D28A-79E5-4C8B-B6C4-424F840E3D62}"/>
              </a:ext>
            </a:extLst>
          </p:cNvPr>
          <p:cNvCxnSpPr>
            <a:cxnSpLocks/>
          </p:cNvCxnSpPr>
          <p:nvPr/>
        </p:nvCxnSpPr>
        <p:spPr>
          <a:xfrm flipH="1" flipV="1">
            <a:off x="3962400" y="1809750"/>
            <a:ext cx="381000" cy="685800"/>
          </a:xfrm>
          <a:prstGeom prst="straightConnector1">
            <a:avLst/>
          </a:prstGeom>
          <a:ln w="57150">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016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Embed Business Logic into forms</a:t>
            </a:r>
          </a:p>
        </p:txBody>
      </p:sp>
      <p:pic>
        <p:nvPicPr>
          <p:cNvPr id="7" name="Picture Placeholder 6">
            <a:extLst>
              <a:ext uri="{FF2B5EF4-FFF2-40B4-BE49-F238E27FC236}">
                <a16:creationId xmlns:a16="http://schemas.microsoft.com/office/drawing/2014/main" id="{24FC85A0-FEC2-448D-8773-327665088923}"/>
              </a:ext>
            </a:extLst>
          </p:cNvPr>
          <p:cNvPicPr>
            <a:picLocks noGrp="1" noChangeAspect="1"/>
          </p:cNvPicPr>
          <p:nvPr>
            <p:ph type="pic" sz="quarter" idx="10"/>
          </p:nvPr>
        </p:nvPicPr>
        <p:blipFill>
          <a:blip r:embed="rId2"/>
          <a:srcRect t="472" b="472"/>
          <a:stretch>
            <a:fillRect/>
          </a:stretch>
        </p:blipFill>
        <p:spPr/>
      </p:pic>
      <p:cxnSp>
        <p:nvCxnSpPr>
          <p:cNvPr id="8" name="Straight Arrow Connector 7">
            <a:extLst>
              <a:ext uri="{FF2B5EF4-FFF2-40B4-BE49-F238E27FC236}">
                <a16:creationId xmlns:a16="http://schemas.microsoft.com/office/drawing/2014/main" id="{DE302357-3584-48E6-8091-26A83565F094}"/>
              </a:ext>
            </a:extLst>
          </p:cNvPr>
          <p:cNvCxnSpPr>
            <a:cxnSpLocks/>
          </p:cNvCxnSpPr>
          <p:nvPr/>
        </p:nvCxnSpPr>
        <p:spPr>
          <a:xfrm flipH="1" flipV="1">
            <a:off x="5257800" y="2413390"/>
            <a:ext cx="304800" cy="533400"/>
          </a:xfrm>
          <a:prstGeom prst="straightConnector1">
            <a:avLst/>
          </a:prstGeom>
          <a:ln w="57150">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456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6000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4A96291C-C9F5-4101-B5C7-08DBAA9D08C3}"/>
              </a:ext>
            </a:extLst>
          </p:cNvPr>
          <p:cNvPicPr>
            <a:picLocks noGrp="1" noChangeAspect="1"/>
          </p:cNvPicPr>
          <p:nvPr>
            <p:ph type="pic" sz="quarter" idx="10"/>
          </p:nvPr>
        </p:nvPicPr>
        <p:blipFill>
          <a:blip r:embed="rId2"/>
          <a:srcRect t="472" b="472"/>
          <a:stretch>
            <a:fillRect/>
          </a:stretch>
        </p:blipFill>
        <p:spPr/>
      </p:pic>
      <p:sp>
        <p:nvSpPr>
          <p:cNvPr id="3" name="Title 2"/>
          <p:cNvSpPr>
            <a:spLocks noGrp="1"/>
          </p:cNvSpPr>
          <p:nvPr>
            <p:ph type="title"/>
          </p:nvPr>
        </p:nvSpPr>
        <p:spPr/>
        <p:txBody>
          <a:bodyPr/>
          <a:lstStyle/>
          <a:p>
            <a:r>
              <a:rPr lang="en-US" dirty="0"/>
              <a:t>Embed Business Logic into forms</a:t>
            </a:r>
          </a:p>
        </p:txBody>
      </p:sp>
      <p:cxnSp>
        <p:nvCxnSpPr>
          <p:cNvPr id="7" name="Straight Arrow Connector 6">
            <a:extLst>
              <a:ext uri="{FF2B5EF4-FFF2-40B4-BE49-F238E27FC236}">
                <a16:creationId xmlns:a16="http://schemas.microsoft.com/office/drawing/2014/main" id="{417835D0-18B5-48C1-83E1-DE05F6EB18E8}"/>
              </a:ext>
            </a:extLst>
          </p:cNvPr>
          <p:cNvCxnSpPr>
            <a:cxnSpLocks/>
          </p:cNvCxnSpPr>
          <p:nvPr/>
        </p:nvCxnSpPr>
        <p:spPr>
          <a:xfrm flipH="1">
            <a:off x="3962400" y="1148605"/>
            <a:ext cx="533400" cy="661145"/>
          </a:xfrm>
          <a:prstGeom prst="straightConnector1">
            <a:avLst/>
          </a:prstGeom>
          <a:ln w="57150">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122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Configurable External Action Form</a:t>
            </a:r>
          </a:p>
        </p:txBody>
      </p:sp>
      <p:sp>
        <p:nvSpPr>
          <p:cNvPr id="3" name="Content Placeholder 2"/>
          <p:cNvSpPr>
            <a:spLocks noGrp="1"/>
          </p:cNvSpPr>
          <p:nvPr>
            <p:ph idx="1"/>
          </p:nvPr>
        </p:nvSpPr>
        <p:spPr/>
        <p:txBody>
          <a:bodyPr>
            <a:normAutofit/>
          </a:bodyPr>
          <a:lstStyle/>
          <a:p>
            <a:r>
              <a:rPr lang="en-US" dirty="0"/>
              <a:t>Include information from the Action Plan</a:t>
            </a:r>
          </a:p>
          <a:p>
            <a:pPr lvl="1"/>
            <a:r>
              <a:rPr lang="en-US" dirty="0">
                <a:sym typeface="Wingdings" panose="05000000000000000000" pitchFamily="2" charset="2"/>
              </a:rPr>
              <a:t>Action plan summary</a:t>
            </a:r>
          </a:p>
          <a:p>
            <a:pPr lvl="1"/>
            <a:r>
              <a:rPr lang="en-US" dirty="0">
                <a:sym typeface="Wingdings" panose="05000000000000000000" pitchFamily="2" charset="2"/>
              </a:rPr>
              <a:t>Action plan details</a:t>
            </a:r>
          </a:p>
          <a:p>
            <a:r>
              <a:rPr lang="en-US" dirty="0">
                <a:sym typeface="Wingdings" panose="05000000000000000000" pitchFamily="2" charset="2"/>
              </a:rPr>
              <a:t>Include information from elsewhere in the file</a:t>
            </a:r>
          </a:p>
          <a:p>
            <a:pPr lvl="1"/>
            <a:r>
              <a:rPr lang="en-US" dirty="0">
                <a:sym typeface="Wingdings" panose="05000000000000000000" pitchFamily="2" charset="2"/>
              </a:rPr>
              <a:t>Timeline</a:t>
            </a:r>
          </a:p>
          <a:p>
            <a:pPr lvl="1"/>
            <a:r>
              <a:rPr lang="en-US" dirty="0">
                <a:sym typeface="Wingdings" panose="05000000000000000000" pitchFamily="2" charset="2"/>
              </a:rPr>
              <a:t>Investigation overview</a:t>
            </a:r>
          </a:p>
          <a:p>
            <a:pPr lvl="1"/>
            <a:r>
              <a:rPr lang="en-US" dirty="0">
                <a:sym typeface="Wingdings" panose="05000000000000000000" pitchFamily="2" charset="2"/>
              </a:rPr>
              <a:t>Custom questions and details</a:t>
            </a:r>
          </a:p>
        </p:txBody>
      </p:sp>
    </p:spTree>
    <p:extLst>
      <p:ext uri="{BB962C8B-B14F-4D97-AF65-F5344CB8AC3E}">
        <p14:creationId xmlns:p14="http://schemas.microsoft.com/office/powerpoint/2010/main" val="180058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New Root Cause Features</a:t>
            </a:r>
          </a:p>
        </p:txBody>
      </p:sp>
    </p:spTree>
    <p:extLst>
      <p:ext uri="{BB962C8B-B14F-4D97-AF65-F5344CB8AC3E}">
        <p14:creationId xmlns:p14="http://schemas.microsoft.com/office/powerpoint/2010/main" val="9709605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Relaxed Workflow Requirements</a:t>
            </a:r>
          </a:p>
        </p:txBody>
      </p:sp>
      <p:sp>
        <p:nvSpPr>
          <p:cNvPr id="3" name="Content Placeholder 2"/>
          <p:cNvSpPr>
            <a:spLocks noGrp="1"/>
          </p:cNvSpPr>
          <p:nvPr>
            <p:ph idx="1"/>
          </p:nvPr>
        </p:nvSpPr>
        <p:spPr/>
        <p:txBody>
          <a:bodyPr>
            <a:normAutofit/>
          </a:bodyPr>
          <a:lstStyle/>
          <a:p>
            <a:r>
              <a:rPr lang="en-US" dirty="0"/>
              <a:t>Enforced progression through tabs was too restrictive</a:t>
            </a:r>
          </a:p>
          <a:p>
            <a:r>
              <a:rPr lang="en-US" dirty="0"/>
              <a:t>Allow users to start anywhere in the process</a:t>
            </a:r>
          </a:p>
          <a:p>
            <a:pPr lvl="1"/>
            <a:r>
              <a:rPr lang="en-US" dirty="0"/>
              <a:t>Create an Action Plan first for critical items</a:t>
            </a:r>
          </a:p>
          <a:p>
            <a:pPr lvl="1"/>
            <a:r>
              <a:rPr lang="en-US" dirty="0"/>
              <a:t>Start answering Investigation Items before documenting the timeline</a:t>
            </a:r>
          </a:p>
        </p:txBody>
      </p:sp>
    </p:spTree>
    <p:extLst>
      <p:ext uri="{BB962C8B-B14F-4D97-AF65-F5344CB8AC3E}">
        <p14:creationId xmlns:p14="http://schemas.microsoft.com/office/powerpoint/2010/main" val="242465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Linking Component (6.7.1)</a:t>
            </a:r>
          </a:p>
        </p:txBody>
      </p:sp>
      <p:sp>
        <p:nvSpPr>
          <p:cNvPr id="3" name="Content Placeholder 2"/>
          <p:cNvSpPr>
            <a:spLocks noGrp="1"/>
          </p:cNvSpPr>
          <p:nvPr>
            <p:ph idx="1"/>
          </p:nvPr>
        </p:nvSpPr>
        <p:spPr/>
        <p:txBody>
          <a:bodyPr>
            <a:normAutofit/>
          </a:bodyPr>
          <a:lstStyle/>
          <a:p>
            <a:r>
              <a:rPr lang="en-US" dirty="0"/>
              <a:t>Previously there was a 1:1 relationship between Causal Factors and Action Plans.</a:t>
            </a:r>
          </a:p>
          <a:p>
            <a:r>
              <a:rPr lang="en-US" dirty="0"/>
              <a:t>Now a single action plan can address more than one causal factor or you might create multiple action plans for a single causal factor.</a:t>
            </a:r>
          </a:p>
        </p:txBody>
      </p:sp>
    </p:spTree>
    <p:extLst>
      <p:ext uri="{BB962C8B-B14F-4D97-AF65-F5344CB8AC3E}">
        <p14:creationId xmlns:p14="http://schemas.microsoft.com/office/powerpoint/2010/main" val="25156131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Import Investigation items</a:t>
            </a:r>
          </a:p>
        </p:txBody>
      </p:sp>
      <p:cxnSp>
        <p:nvCxnSpPr>
          <p:cNvPr id="8" name="Straight Arrow Connector 7">
            <a:extLst>
              <a:ext uri="{FF2B5EF4-FFF2-40B4-BE49-F238E27FC236}">
                <a16:creationId xmlns:a16="http://schemas.microsoft.com/office/drawing/2014/main" id="{DE302357-3584-48E6-8091-26A83565F094}"/>
              </a:ext>
            </a:extLst>
          </p:cNvPr>
          <p:cNvCxnSpPr>
            <a:cxnSpLocks/>
          </p:cNvCxnSpPr>
          <p:nvPr/>
        </p:nvCxnSpPr>
        <p:spPr>
          <a:xfrm flipH="1" flipV="1">
            <a:off x="6172200" y="2419350"/>
            <a:ext cx="533400" cy="762000"/>
          </a:xfrm>
          <a:prstGeom prst="straightConnector1">
            <a:avLst/>
          </a:prstGeom>
          <a:ln w="57150">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Placeholder 10">
            <a:extLst>
              <a:ext uri="{FF2B5EF4-FFF2-40B4-BE49-F238E27FC236}">
                <a16:creationId xmlns:a16="http://schemas.microsoft.com/office/drawing/2014/main" id="{A7B94140-893C-4DA3-96D8-54436E32062C}"/>
              </a:ext>
            </a:extLst>
          </p:cNvPr>
          <p:cNvPicPr>
            <a:picLocks noGrp="1" noChangeAspect="1"/>
          </p:cNvPicPr>
          <p:nvPr>
            <p:ph type="pic" sz="quarter" idx="10"/>
          </p:nvPr>
        </p:nvPicPr>
        <p:blipFill>
          <a:blip r:embed="rId2"/>
          <a:srcRect t="376" b="376"/>
          <a:stretch>
            <a:fillRect/>
          </a:stretch>
        </p:blipFill>
        <p:spPr/>
      </p:pic>
    </p:spTree>
    <p:extLst>
      <p:ext uri="{BB962C8B-B14F-4D97-AF65-F5344CB8AC3E}">
        <p14:creationId xmlns:p14="http://schemas.microsoft.com/office/powerpoint/2010/main" val="23041501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Timeline Attachments</a:t>
            </a:r>
          </a:p>
        </p:txBody>
      </p:sp>
      <p:pic>
        <p:nvPicPr>
          <p:cNvPr id="5" name="Picture Placeholder 4">
            <a:extLst>
              <a:ext uri="{FF2B5EF4-FFF2-40B4-BE49-F238E27FC236}">
                <a16:creationId xmlns:a16="http://schemas.microsoft.com/office/drawing/2014/main" id="{658D8330-AA62-432A-B3E0-3D2443DB36AF}"/>
              </a:ext>
            </a:extLst>
          </p:cNvPr>
          <p:cNvPicPr>
            <a:picLocks noGrp="1" noChangeAspect="1"/>
          </p:cNvPicPr>
          <p:nvPr>
            <p:ph type="pic" sz="quarter" idx="10"/>
          </p:nvPr>
        </p:nvPicPr>
        <p:blipFill>
          <a:blip r:embed="rId2"/>
          <a:srcRect t="376" b="376"/>
          <a:stretch>
            <a:fillRect/>
          </a:stretch>
        </p:blipFill>
        <p:spPr/>
      </p:pic>
      <p:cxnSp>
        <p:nvCxnSpPr>
          <p:cNvPr id="8" name="Straight Arrow Connector 7">
            <a:extLst>
              <a:ext uri="{FF2B5EF4-FFF2-40B4-BE49-F238E27FC236}">
                <a16:creationId xmlns:a16="http://schemas.microsoft.com/office/drawing/2014/main" id="{DE302357-3584-48E6-8091-26A83565F094}"/>
              </a:ext>
            </a:extLst>
          </p:cNvPr>
          <p:cNvCxnSpPr>
            <a:cxnSpLocks/>
          </p:cNvCxnSpPr>
          <p:nvPr/>
        </p:nvCxnSpPr>
        <p:spPr>
          <a:xfrm flipH="1" flipV="1">
            <a:off x="6172200" y="2419350"/>
            <a:ext cx="533400" cy="762000"/>
          </a:xfrm>
          <a:prstGeom prst="straightConnector1">
            <a:avLst/>
          </a:prstGeom>
          <a:ln w="57150">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7643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Client Story</a:t>
            </a:r>
          </a:p>
        </p:txBody>
      </p:sp>
    </p:spTree>
    <p:extLst>
      <p:ext uri="{BB962C8B-B14F-4D97-AF65-F5344CB8AC3E}">
        <p14:creationId xmlns:p14="http://schemas.microsoft.com/office/powerpoint/2010/main" val="2149522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2"/>
          <a:stretch>
            <a:fillRect/>
          </a:stretch>
        </p:blipFill>
        <p:spPr>
          <a:xfrm>
            <a:off x="762000" y="1266771"/>
            <a:ext cx="2057400" cy="2057400"/>
          </a:xfrm>
        </p:spPr>
      </p:pic>
      <p:sp>
        <p:nvSpPr>
          <p:cNvPr id="3" name="Title 2"/>
          <p:cNvSpPr>
            <a:spLocks noGrp="1"/>
          </p:cNvSpPr>
          <p:nvPr>
            <p:ph type="title"/>
          </p:nvPr>
        </p:nvSpPr>
        <p:spPr/>
        <p:txBody>
          <a:bodyPr/>
          <a:lstStyle/>
          <a:p>
            <a:pPr algn="l"/>
            <a:r>
              <a:rPr lang="en-US" dirty="0"/>
              <a:t>Meet the presenter</a:t>
            </a:r>
          </a:p>
        </p:txBody>
      </p:sp>
      <p:sp>
        <p:nvSpPr>
          <p:cNvPr id="4" name="Text Placeholder 3"/>
          <p:cNvSpPr>
            <a:spLocks noGrp="1"/>
          </p:cNvSpPr>
          <p:nvPr>
            <p:ph type="body" sz="quarter" idx="11"/>
          </p:nvPr>
        </p:nvSpPr>
        <p:spPr/>
        <p:txBody>
          <a:bodyPr/>
          <a:lstStyle/>
          <a:p>
            <a:r>
              <a:rPr lang="en-US" dirty="0"/>
              <a:t>Sue Corkill</a:t>
            </a:r>
          </a:p>
        </p:txBody>
      </p:sp>
      <p:sp>
        <p:nvSpPr>
          <p:cNvPr id="5" name="Text Placeholder 4"/>
          <p:cNvSpPr>
            <a:spLocks noGrp="1"/>
          </p:cNvSpPr>
          <p:nvPr>
            <p:ph type="body" sz="quarter" idx="12"/>
          </p:nvPr>
        </p:nvSpPr>
        <p:spPr/>
        <p:txBody>
          <a:bodyPr/>
          <a:lstStyle/>
          <a:p>
            <a:r>
              <a:rPr lang="en-US" dirty="0"/>
              <a:t>Clinical System Analyst</a:t>
            </a:r>
          </a:p>
          <a:p>
            <a:r>
              <a:rPr lang="en-US" dirty="0"/>
              <a:t>Bryan Health</a:t>
            </a:r>
          </a:p>
        </p:txBody>
      </p:sp>
      <p:sp>
        <p:nvSpPr>
          <p:cNvPr id="6" name="Text Placeholder 5"/>
          <p:cNvSpPr>
            <a:spLocks noGrp="1"/>
          </p:cNvSpPr>
          <p:nvPr>
            <p:ph type="body" sz="quarter" idx="13"/>
          </p:nvPr>
        </p:nvSpPr>
        <p:spPr/>
        <p:txBody>
          <a:bodyPr>
            <a:normAutofit fontScale="92500"/>
          </a:bodyPr>
          <a:lstStyle/>
          <a:p>
            <a:pPr indent="0">
              <a:buNone/>
            </a:pPr>
            <a:r>
              <a:rPr lang="en-US" dirty="0"/>
              <a:t>Sue has been a nurse for 40 years and has been working in the Quality and Safety environment for the last 12 years. As the day-to-day manager for RL systems used at Bryan Medical Center, she is involved in all aspects of patient safety and approaches the RL products with the philosophy of making the systems work for Bryan Medical Center and not the other way around.</a:t>
            </a:r>
          </a:p>
        </p:txBody>
      </p:sp>
    </p:spTree>
    <p:extLst>
      <p:ext uri="{BB962C8B-B14F-4D97-AF65-F5344CB8AC3E}">
        <p14:creationId xmlns:p14="http://schemas.microsoft.com/office/powerpoint/2010/main" val="3794412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3454" y="285750"/>
            <a:ext cx="8077200" cy="685800"/>
          </a:xfrm>
        </p:spPr>
        <p:txBody>
          <a:bodyPr/>
          <a:lstStyle/>
          <a:p>
            <a:pPr algn="r"/>
            <a:r>
              <a:rPr lang="en-US" dirty="0"/>
              <a:t>Bryan Medical Center</a:t>
            </a:r>
          </a:p>
        </p:txBody>
      </p:sp>
      <p:sp>
        <p:nvSpPr>
          <p:cNvPr id="10" name="Text Placeholder 9"/>
          <p:cNvSpPr>
            <a:spLocks noGrp="1"/>
          </p:cNvSpPr>
          <p:nvPr>
            <p:ph type="body" sz="quarter" idx="11"/>
          </p:nvPr>
        </p:nvSpPr>
        <p:spPr>
          <a:xfrm>
            <a:off x="4495800" y="1047750"/>
            <a:ext cx="3200400" cy="3429000"/>
          </a:xfrm>
        </p:spPr>
        <p:txBody>
          <a:bodyPr>
            <a:normAutofit fontScale="92500" lnSpcReduction="20000"/>
          </a:bodyPr>
          <a:lstStyle/>
          <a:p>
            <a:endParaRPr lang="en-US" sz="1600" dirty="0">
              <a:solidFill>
                <a:schemeClr val="tx1"/>
              </a:solidFill>
            </a:endParaRPr>
          </a:p>
          <a:p>
            <a:endParaRPr lang="en-US" sz="1600" dirty="0">
              <a:solidFill>
                <a:schemeClr val="tx1"/>
              </a:solidFill>
            </a:endParaRPr>
          </a:p>
          <a:p>
            <a:r>
              <a:rPr lang="en-US" sz="1600" dirty="0">
                <a:solidFill>
                  <a:schemeClr val="tx1"/>
                </a:solidFill>
              </a:rPr>
              <a:t>Not-for-profit medical center in Lincoln, Nebraska with 672 beds shared between two acute-care hospitals.</a:t>
            </a:r>
          </a:p>
          <a:p>
            <a:r>
              <a:rPr lang="en-US" sz="1600" dirty="0">
                <a:solidFill>
                  <a:schemeClr val="tx1"/>
                </a:solidFill>
              </a:rPr>
              <a:t>We provide all major services for Southeastern Nebraska, Southwestern Iowa, Northwestern Missouri and Northeastern Kansas; including trauma, inpatient mental health and substance abuse services.</a:t>
            </a:r>
          </a:p>
          <a:p>
            <a:r>
              <a:rPr lang="en-US" sz="1600" dirty="0">
                <a:solidFill>
                  <a:schemeClr val="tx1"/>
                </a:solidFill>
              </a:rPr>
              <a:t>In the past year we have conducted 3 RCAs and 26 Case Reviews.</a:t>
            </a:r>
          </a:p>
          <a:p>
            <a:endParaRPr lang="en-US" sz="1800" dirty="0">
              <a:solidFill>
                <a:schemeClr val="tx1"/>
              </a:solidFill>
            </a:endParaRPr>
          </a:p>
          <a:p>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540" y="285751"/>
            <a:ext cx="3616607" cy="2277721"/>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328" y="2724151"/>
            <a:ext cx="3620948" cy="2208277"/>
          </a:xfrm>
          <a:prstGeom prst="rect">
            <a:avLst/>
          </a:prstGeom>
        </p:spPr>
      </p:pic>
    </p:spTree>
    <p:extLst>
      <p:ext uri="{BB962C8B-B14F-4D97-AF65-F5344CB8AC3E}">
        <p14:creationId xmlns:p14="http://schemas.microsoft.com/office/powerpoint/2010/main" val="1299530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Clr>
                <a:schemeClr val="bg1"/>
              </a:buClr>
            </a:pPr>
            <a:r>
              <a:rPr lang="en-US" dirty="0"/>
              <a:t>Introductions</a:t>
            </a:r>
          </a:p>
          <a:p>
            <a:pPr>
              <a:buClr>
                <a:schemeClr val="bg1"/>
              </a:buClr>
            </a:pPr>
            <a:r>
              <a:rPr lang="en-US" dirty="0"/>
              <a:t>Product Evolution</a:t>
            </a:r>
          </a:p>
          <a:p>
            <a:pPr>
              <a:buClr>
                <a:schemeClr val="bg1"/>
              </a:buClr>
            </a:pPr>
            <a:r>
              <a:rPr lang="en-US" dirty="0"/>
              <a:t>Client Story: Customizing </a:t>
            </a:r>
            <a:r>
              <a:rPr lang="en-US" dirty="0" err="1"/>
              <a:t>RootCause</a:t>
            </a:r>
            <a:endParaRPr lang="en-US" dirty="0"/>
          </a:p>
          <a:p>
            <a:pPr>
              <a:buClr>
                <a:schemeClr val="bg1"/>
              </a:buClr>
            </a:pPr>
            <a:r>
              <a:rPr lang="en-US" dirty="0"/>
              <a:t>Multiple Framework Support</a:t>
            </a:r>
          </a:p>
          <a:p>
            <a:pPr>
              <a:buClr>
                <a:schemeClr val="bg1"/>
              </a:buClr>
            </a:pPr>
            <a:r>
              <a:rPr lang="en-US" dirty="0"/>
              <a:t>Client Story: Moving to RCA</a:t>
            </a:r>
            <a:r>
              <a:rPr lang="en-US" baseline="30000" dirty="0"/>
              <a:t>2</a:t>
            </a:r>
          </a:p>
          <a:p>
            <a:pPr>
              <a:buClr>
                <a:schemeClr val="bg1"/>
              </a:buClr>
            </a:pPr>
            <a:r>
              <a:rPr lang="en-US" dirty="0"/>
              <a:t>Q&amp;A</a:t>
            </a:r>
          </a:p>
        </p:txBody>
      </p:sp>
      <p:sp>
        <p:nvSpPr>
          <p:cNvPr id="2" name="TextBox 1"/>
          <p:cNvSpPr txBox="1"/>
          <p:nvPr/>
        </p:nvSpPr>
        <p:spPr>
          <a:xfrm>
            <a:off x="1584960" y="447040"/>
            <a:ext cx="914400" cy="914400"/>
          </a:xfrm>
          <a:prstGeom prst="rect">
            <a:avLst/>
          </a:prstGeom>
        </p:spPr>
        <p:txBody>
          <a:bodyPr vert="horz" wrap="none" lIns="91440" tIns="45720" rIns="91440" bIns="45720" rtlCol="0" anchor="t">
            <a:normAutofit/>
          </a:bodyPr>
          <a:lstStyle/>
          <a:p>
            <a:pPr marL="0" marR="0" indent="0" algn="ctr" defTabSz="914400" rtl="0" eaLnBrk="1" fontAlgn="auto" latinLnBrk="0" hangingPunct="1">
              <a:lnSpc>
                <a:spcPct val="100000"/>
              </a:lnSpc>
              <a:spcBef>
                <a:spcPct val="0"/>
              </a:spcBef>
              <a:spcAft>
                <a:spcPts val="0"/>
              </a:spcAft>
              <a:buClrTx/>
              <a:buSzTx/>
              <a:buFontTx/>
              <a:buNone/>
              <a:tabLst/>
            </a:pPr>
            <a:endParaRPr kumimoji="0" lang="en-US" sz="1600" b="0" i="0" u="none" strike="noStrike" kern="1200" cap="none" spc="0" normalizeH="0" baseline="0" noProof="0" dirty="0">
              <a:ln>
                <a:noFill/>
              </a:ln>
              <a:solidFill>
                <a:schemeClr val="tx1">
                  <a:lumMod val="65000"/>
                  <a:lumOff val="35000"/>
                </a:schemeClr>
              </a:solidFill>
              <a:effectLst/>
              <a:uLnTx/>
              <a:uFillTx/>
              <a:latin typeface="Century Gothic" pitchFamily="34" charset="0"/>
              <a:ea typeface="+mj-ea"/>
              <a:cs typeface="+mj-cs"/>
            </a:endParaRPr>
          </a:p>
        </p:txBody>
      </p:sp>
      <p:sp>
        <p:nvSpPr>
          <p:cNvPr id="3" name="TextBox 2"/>
          <p:cNvSpPr txBox="1"/>
          <p:nvPr/>
        </p:nvSpPr>
        <p:spPr>
          <a:xfrm>
            <a:off x="1158240" y="467360"/>
            <a:ext cx="914400" cy="914400"/>
          </a:xfrm>
          <a:prstGeom prst="rect">
            <a:avLst/>
          </a:prstGeom>
        </p:spPr>
        <p:txBody>
          <a:bodyPr vert="horz" wrap="none" lIns="91440" tIns="45720" rIns="91440" bIns="45720" rtlCol="0" anchor="t">
            <a:normAutofit/>
          </a:bodyPr>
          <a:lstStyle/>
          <a:p>
            <a:pPr marL="0" marR="0" indent="0" algn="ctr" defTabSz="914400" rtl="0" eaLnBrk="1" fontAlgn="auto" latinLnBrk="0" hangingPunct="1">
              <a:lnSpc>
                <a:spcPct val="100000"/>
              </a:lnSpc>
              <a:spcBef>
                <a:spcPct val="0"/>
              </a:spcBef>
              <a:spcAft>
                <a:spcPts val="0"/>
              </a:spcAft>
              <a:buClrTx/>
              <a:buSzTx/>
              <a:buFontTx/>
              <a:buNone/>
              <a:tabLst/>
            </a:pPr>
            <a:endParaRPr kumimoji="0" lang="en-US" sz="1600" b="0" i="0" u="none" strike="noStrike" kern="1200" cap="none" spc="0" normalizeH="0" baseline="0" noProof="0" dirty="0">
              <a:ln>
                <a:noFill/>
              </a:ln>
              <a:solidFill>
                <a:schemeClr val="tx1">
                  <a:lumMod val="65000"/>
                  <a:lumOff val="35000"/>
                </a:schemeClr>
              </a:solidFill>
              <a:effectLst/>
              <a:uLnTx/>
              <a:uFillTx/>
              <a:latin typeface="Century Gothic" pitchFamily="34" charset="0"/>
              <a:ea typeface="+mj-ea"/>
              <a:cs typeface="+mj-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RCA &amp; Case Review Process</a:t>
            </a:r>
          </a:p>
        </p:txBody>
      </p:sp>
      <p:sp>
        <p:nvSpPr>
          <p:cNvPr id="3" name="Content Placeholder 2"/>
          <p:cNvSpPr>
            <a:spLocks noGrp="1"/>
          </p:cNvSpPr>
          <p:nvPr>
            <p:ph idx="1"/>
          </p:nvPr>
        </p:nvSpPr>
        <p:spPr/>
        <p:txBody>
          <a:bodyPr>
            <a:normAutofit fontScale="85000" lnSpcReduction="10000"/>
          </a:bodyPr>
          <a:lstStyle/>
          <a:p>
            <a:r>
              <a:rPr lang="en-US" dirty="0"/>
              <a:t>Event identified through a RL Risk file or phone call from the unit manager.</a:t>
            </a:r>
          </a:p>
          <a:p>
            <a:r>
              <a:rPr lang="en-US" dirty="0"/>
              <a:t>The risk file is transferred to the root cause module, which we then use to start the preliminary investigation and develop the timeline.</a:t>
            </a:r>
          </a:p>
          <a:p>
            <a:r>
              <a:rPr lang="en-US" dirty="0"/>
              <a:t>We use The Joint Commission structure present in the module for all our reviews. We also report to the Nebraska Patient Safety Coalition, which is our PSO.</a:t>
            </a:r>
          </a:p>
          <a:p>
            <a:r>
              <a:rPr lang="en-US" dirty="0"/>
              <a:t>Our RCA and case review process is basically the same; we follow the same procedure in determining proximal causes by review of the investigation questions, inputting the findings and determining if there was a root cause.</a:t>
            </a:r>
          </a:p>
          <a:p>
            <a:pPr marL="0" indent="0">
              <a:buNone/>
            </a:pPr>
            <a:endParaRPr lang="en-US" dirty="0"/>
          </a:p>
          <a:p>
            <a:pPr lvl="1"/>
            <a:endParaRPr lang="en-US" dirty="0"/>
          </a:p>
          <a:p>
            <a:endParaRPr lang="en-US" dirty="0"/>
          </a:p>
        </p:txBody>
      </p:sp>
    </p:spTree>
    <p:extLst>
      <p:ext uri="{BB962C8B-B14F-4D97-AF65-F5344CB8AC3E}">
        <p14:creationId xmlns:p14="http://schemas.microsoft.com/office/powerpoint/2010/main" val="34495477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RCA &amp; Case Review Process</a:t>
            </a:r>
          </a:p>
        </p:txBody>
      </p:sp>
      <p:sp>
        <p:nvSpPr>
          <p:cNvPr id="3" name="Content Placeholder 2"/>
          <p:cNvSpPr>
            <a:spLocks noGrp="1"/>
          </p:cNvSpPr>
          <p:nvPr>
            <p:ph idx="1"/>
          </p:nvPr>
        </p:nvSpPr>
        <p:spPr/>
        <p:txBody>
          <a:bodyPr>
            <a:normAutofit fontScale="92500" lnSpcReduction="20000"/>
          </a:bodyPr>
          <a:lstStyle/>
          <a:p>
            <a:r>
              <a:rPr lang="en-US" dirty="0"/>
              <a:t>We invite all involved with the event to the RCA/case review. Our philosophy is that it’s important to have the first-hand account from the participants and to provide a safe forum to discuss all aspects of the event. The timeline from the module is printed for participant use during the review.</a:t>
            </a:r>
          </a:p>
          <a:p>
            <a:r>
              <a:rPr lang="en-US" dirty="0"/>
              <a:t>Action items agreed upon at the review are entered into Causes and Plan of Action tab. This year we hope to start using the action follow-up tools available in the module.</a:t>
            </a:r>
          </a:p>
          <a:p>
            <a:r>
              <a:rPr lang="en-US" dirty="0"/>
              <a:t>The root cause module serves as the repository for all documents and information related to the event—we are working our way towards being paperless (and notebook-less).</a:t>
            </a:r>
          </a:p>
          <a:p>
            <a:endParaRPr lang="en-US" dirty="0"/>
          </a:p>
          <a:p>
            <a:pPr marL="0" indent="0">
              <a:buNone/>
            </a:pPr>
            <a:endParaRPr lang="en-US" dirty="0"/>
          </a:p>
          <a:p>
            <a:pPr lvl="1"/>
            <a:endParaRPr lang="en-US" dirty="0"/>
          </a:p>
          <a:p>
            <a:endParaRPr lang="en-US" dirty="0"/>
          </a:p>
        </p:txBody>
      </p:sp>
    </p:spTree>
    <p:extLst>
      <p:ext uri="{BB962C8B-B14F-4D97-AF65-F5344CB8AC3E}">
        <p14:creationId xmlns:p14="http://schemas.microsoft.com/office/powerpoint/2010/main" val="12142701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RCA Module 6.7.0.2 Customization</a:t>
            </a:r>
          </a:p>
        </p:txBody>
      </p:sp>
      <p:sp>
        <p:nvSpPr>
          <p:cNvPr id="5" name="Content Placeholder 4"/>
          <p:cNvSpPr>
            <a:spLocks noGrp="1"/>
          </p:cNvSpPr>
          <p:nvPr>
            <p:ph idx="1"/>
          </p:nvPr>
        </p:nvSpPr>
        <p:spPr/>
        <p:txBody>
          <a:bodyPr>
            <a:normAutofit/>
          </a:bodyPr>
          <a:lstStyle/>
          <a:p>
            <a:r>
              <a:rPr lang="en-US" dirty="0"/>
              <a:t>Investigation Overview</a:t>
            </a:r>
          </a:p>
          <a:p>
            <a:pPr lvl="1"/>
            <a:r>
              <a:rPr lang="en-US" dirty="0"/>
              <a:t>Investigation Status: Drop down pick with choice of Preliminary investigation; Quality Improvement Case Review; RCA</a:t>
            </a:r>
          </a:p>
          <a:p>
            <a:r>
              <a:rPr lang="en-US" dirty="0"/>
              <a:t>Preliminary Investigation</a:t>
            </a:r>
          </a:p>
          <a:p>
            <a:pPr lvl="1"/>
            <a:r>
              <a:rPr lang="en-US" dirty="0"/>
              <a:t>Internal Code: Quality Specialist with primary responsibility for the review</a:t>
            </a:r>
          </a:p>
          <a:p>
            <a:pPr lvl="1"/>
            <a:r>
              <a:rPr lang="en-US" dirty="0"/>
              <a:t>Reason for RCA: Drop down pick with 27 specific event types—defined by our hospital policy/procedure</a:t>
            </a:r>
          </a:p>
          <a:p>
            <a:pPr marL="342900" lvl="1" indent="0">
              <a:buNone/>
            </a:pPr>
            <a:endParaRPr lang="en-US" dirty="0"/>
          </a:p>
        </p:txBody>
      </p:sp>
    </p:spTree>
    <p:extLst>
      <p:ext uri="{BB962C8B-B14F-4D97-AF65-F5344CB8AC3E}">
        <p14:creationId xmlns:p14="http://schemas.microsoft.com/office/powerpoint/2010/main" val="11648466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RCA Module 6.7.0.2 Customization</a:t>
            </a:r>
          </a:p>
        </p:txBody>
      </p:sp>
      <p:sp>
        <p:nvSpPr>
          <p:cNvPr id="5" name="Content Placeholder 4"/>
          <p:cNvSpPr>
            <a:spLocks noGrp="1"/>
          </p:cNvSpPr>
          <p:nvPr>
            <p:ph idx="1"/>
          </p:nvPr>
        </p:nvSpPr>
        <p:spPr/>
        <p:txBody>
          <a:bodyPr>
            <a:normAutofit/>
          </a:bodyPr>
          <a:lstStyle/>
          <a:p>
            <a:r>
              <a:rPr lang="en-US" dirty="0"/>
              <a:t>Investigators &amp; Participants</a:t>
            </a:r>
          </a:p>
          <a:p>
            <a:pPr lvl="1"/>
            <a:r>
              <a:rPr lang="en-US" dirty="0"/>
              <a:t>Used as a sign-in sheet and to document who was invited and attended the review</a:t>
            </a:r>
          </a:p>
          <a:p>
            <a:r>
              <a:rPr lang="en-US" dirty="0"/>
              <a:t>Timeline</a:t>
            </a:r>
          </a:p>
          <a:p>
            <a:pPr lvl="1"/>
            <a:r>
              <a:rPr lang="en-US" dirty="0"/>
              <a:t>Printed for participant use during the review (we changed it to chronological order)</a:t>
            </a:r>
          </a:p>
          <a:p>
            <a:pPr marL="342900" lvl="1" indent="0">
              <a:buNone/>
            </a:pPr>
            <a:endParaRPr lang="en-US" dirty="0"/>
          </a:p>
        </p:txBody>
      </p:sp>
    </p:spTree>
    <p:extLst>
      <p:ext uri="{BB962C8B-B14F-4D97-AF65-F5344CB8AC3E}">
        <p14:creationId xmlns:p14="http://schemas.microsoft.com/office/powerpoint/2010/main" val="15841508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Standard RL6 Form Features</a:t>
            </a:r>
          </a:p>
        </p:txBody>
      </p:sp>
    </p:spTree>
    <p:extLst>
      <p:ext uri="{BB962C8B-B14F-4D97-AF65-F5344CB8AC3E}">
        <p14:creationId xmlns:p14="http://schemas.microsoft.com/office/powerpoint/2010/main" val="1078512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File Notifications</a:t>
            </a:r>
          </a:p>
        </p:txBody>
      </p:sp>
      <p:pic>
        <p:nvPicPr>
          <p:cNvPr id="6" name="Picture Placeholder 5">
            <a:extLst>
              <a:ext uri="{FF2B5EF4-FFF2-40B4-BE49-F238E27FC236}">
                <a16:creationId xmlns:a16="http://schemas.microsoft.com/office/drawing/2014/main" id="{3D8CB21E-E058-4EBA-831C-5415EDCB2373}"/>
              </a:ext>
            </a:extLst>
          </p:cNvPr>
          <p:cNvPicPr>
            <a:picLocks noGrp="1" noChangeAspect="1"/>
          </p:cNvPicPr>
          <p:nvPr>
            <p:ph type="pic" sz="quarter" idx="10"/>
          </p:nvPr>
        </p:nvPicPr>
        <p:blipFill>
          <a:blip r:embed="rId2"/>
          <a:srcRect t="449" b="449"/>
          <a:stretch>
            <a:fillRect/>
          </a:stretch>
        </p:blipFill>
        <p:spPr/>
      </p:pic>
      <p:cxnSp>
        <p:nvCxnSpPr>
          <p:cNvPr id="8" name="Straight Arrow Connector 7">
            <a:extLst>
              <a:ext uri="{FF2B5EF4-FFF2-40B4-BE49-F238E27FC236}">
                <a16:creationId xmlns:a16="http://schemas.microsoft.com/office/drawing/2014/main" id="{DE302357-3584-48E6-8091-26A83565F094}"/>
              </a:ext>
            </a:extLst>
          </p:cNvPr>
          <p:cNvCxnSpPr/>
          <p:nvPr/>
        </p:nvCxnSpPr>
        <p:spPr>
          <a:xfrm flipH="1">
            <a:off x="6477000" y="3562350"/>
            <a:ext cx="381000" cy="533400"/>
          </a:xfrm>
          <a:prstGeom prst="straightConnector1">
            <a:avLst/>
          </a:prstGeom>
          <a:ln w="57150">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88215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More Actions</a:t>
            </a:r>
          </a:p>
        </p:txBody>
      </p:sp>
      <p:pic>
        <p:nvPicPr>
          <p:cNvPr id="6" name="Picture Placeholder 5">
            <a:extLst>
              <a:ext uri="{FF2B5EF4-FFF2-40B4-BE49-F238E27FC236}">
                <a16:creationId xmlns:a16="http://schemas.microsoft.com/office/drawing/2014/main" id="{55B6453D-AE97-4AC7-9ACF-B89E3D889D98}"/>
              </a:ext>
            </a:extLst>
          </p:cNvPr>
          <p:cNvPicPr>
            <a:picLocks noGrp="1" noChangeAspect="1"/>
          </p:cNvPicPr>
          <p:nvPr>
            <p:ph type="pic" sz="quarter" idx="10"/>
          </p:nvPr>
        </p:nvPicPr>
        <p:blipFill>
          <a:blip r:embed="rId2"/>
          <a:srcRect t="424" b="424"/>
          <a:stretch>
            <a:fillRect/>
          </a:stretch>
        </p:blipFill>
        <p:spPr/>
      </p:pic>
      <p:cxnSp>
        <p:nvCxnSpPr>
          <p:cNvPr id="8" name="Straight Arrow Connector 7">
            <a:extLst>
              <a:ext uri="{FF2B5EF4-FFF2-40B4-BE49-F238E27FC236}">
                <a16:creationId xmlns:a16="http://schemas.microsoft.com/office/drawing/2014/main" id="{77FA46CB-2DD1-477E-845B-C6DCE0809771}"/>
              </a:ext>
            </a:extLst>
          </p:cNvPr>
          <p:cNvCxnSpPr>
            <a:cxnSpLocks/>
          </p:cNvCxnSpPr>
          <p:nvPr/>
        </p:nvCxnSpPr>
        <p:spPr>
          <a:xfrm>
            <a:off x="6324600" y="3562350"/>
            <a:ext cx="304800" cy="533400"/>
          </a:xfrm>
          <a:prstGeom prst="straightConnector1">
            <a:avLst/>
          </a:prstGeom>
          <a:ln w="57150">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115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Redacting Text</a:t>
            </a:r>
          </a:p>
        </p:txBody>
      </p:sp>
      <p:pic>
        <p:nvPicPr>
          <p:cNvPr id="21" name="Picture Placeholder 20">
            <a:extLst>
              <a:ext uri="{FF2B5EF4-FFF2-40B4-BE49-F238E27FC236}">
                <a16:creationId xmlns:a16="http://schemas.microsoft.com/office/drawing/2014/main" id="{E5D959CD-F4B1-4DAB-B864-0C5EA37B0254}"/>
              </a:ext>
            </a:extLst>
          </p:cNvPr>
          <p:cNvPicPr>
            <a:picLocks noGrp="1" noChangeAspect="1"/>
          </p:cNvPicPr>
          <p:nvPr>
            <p:ph type="pic" sz="quarter" idx="10"/>
          </p:nvPr>
        </p:nvPicPr>
        <p:blipFill>
          <a:blip r:embed="rId2"/>
          <a:srcRect t="376" b="376"/>
          <a:stretch>
            <a:fillRect/>
          </a:stretch>
        </p:blipFill>
        <p:spPr/>
      </p:pic>
      <p:cxnSp>
        <p:nvCxnSpPr>
          <p:cNvPr id="8" name="Straight Arrow Connector 7">
            <a:extLst>
              <a:ext uri="{FF2B5EF4-FFF2-40B4-BE49-F238E27FC236}">
                <a16:creationId xmlns:a16="http://schemas.microsoft.com/office/drawing/2014/main" id="{D6137247-D903-4220-80D6-8174BB9A7B56}"/>
              </a:ext>
            </a:extLst>
          </p:cNvPr>
          <p:cNvCxnSpPr>
            <a:cxnSpLocks/>
          </p:cNvCxnSpPr>
          <p:nvPr/>
        </p:nvCxnSpPr>
        <p:spPr>
          <a:xfrm flipH="1" flipV="1">
            <a:off x="4014108" y="2234838"/>
            <a:ext cx="344532" cy="409302"/>
          </a:xfrm>
          <a:prstGeom prst="straightConnector1">
            <a:avLst/>
          </a:prstGeom>
          <a:ln w="57150">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9FDAF66-886C-4DF9-B074-091516FAFDEE}"/>
              </a:ext>
            </a:extLst>
          </p:cNvPr>
          <p:cNvCxnSpPr>
            <a:cxnSpLocks/>
          </p:cNvCxnSpPr>
          <p:nvPr/>
        </p:nvCxnSpPr>
        <p:spPr>
          <a:xfrm flipV="1">
            <a:off x="4343400" y="2234838"/>
            <a:ext cx="457200" cy="386442"/>
          </a:xfrm>
          <a:prstGeom prst="straightConnector1">
            <a:avLst/>
          </a:prstGeom>
          <a:ln w="57150">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8515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Constraint Set / Ratings Matrix</a:t>
            </a:r>
          </a:p>
        </p:txBody>
      </p:sp>
      <p:pic>
        <p:nvPicPr>
          <p:cNvPr id="6" name="Picture Placeholder 5">
            <a:extLst>
              <a:ext uri="{FF2B5EF4-FFF2-40B4-BE49-F238E27FC236}">
                <a16:creationId xmlns:a16="http://schemas.microsoft.com/office/drawing/2014/main" id="{3B7AD144-CFB1-47CC-AB36-9287F78960F1}"/>
              </a:ext>
            </a:extLst>
          </p:cNvPr>
          <p:cNvPicPr>
            <a:picLocks noGrp="1" noChangeAspect="1"/>
          </p:cNvPicPr>
          <p:nvPr>
            <p:ph type="pic" sz="quarter" idx="10"/>
          </p:nvPr>
        </p:nvPicPr>
        <p:blipFill>
          <a:blip r:embed="rId2"/>
          <a:srcRect t="472" b="472"/>
          <a:stretch>
            <a:fillRect/>
          </a:stretch>
        </p:blipFill>
        <p:spPr/>
      </p:pic>
    </p:spTree>
    <p:extLst>
      <p:ext uri="{BB962C8B-B14F-4D97-AF65-F5344CB8AC3E}">
        <p14:creationId xmlns:p14="http://schemas.microsoft.com/office/powerpoint/2010/main" val="29876984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Instructional Text</a:t>
            </a:r>
          </a:p>
        </p:txBody>
      </p:sp>
      <p:pic>
        <p:nvPicPr>
          <p:cNvPr id="7" name="Picture Placeholder 6">
            <a:extLst>
              <a:ext uri="{FF2B5EF4-FFF2-40B4-BE49-F238E27FC236}">
                <a16:creationId xmlns:a16="http://schemas.microsoft.com/office/drawing/2014/main" id="{6AECE2C1-42CA-4635-8B29-B9A9E8387D3E}"/>
              </a:ext>
            </a:extLst>
          </p:cNvPr>
          <p:cNvPicPr>
            <a:picLocks noGrp="1" noChangeAspect="1"/>
          </p:cNvPicPr>
          <p:nvPr>
            <p:ph type="pic" sz="quarter" idx="10"/>
          </p:nvPr>
        </p:nvPicPr>
        <p:blipFill>
          <a:blip r:embed="rId2"/>
          <a:srcRect t="472" b="472"/>
          <a:stretch>
            <a:fillRect/>
          </a:stretch>
        </p:blipFill>
        <p:spPr/>
      </p:pic>
      <p:cxnSp>
        <p:nvCxnSpPr>
          <p:cNvPr id="8" name="Straight Arrow Connector 7">
            <a:extLst>
              <a:ext uri="{FF2B5EF4-FFF2-40B4-BE49-F238E27FC236}">
                <a16:creationId xmlns:a16="http://schemas.microsoft.com/office/drawing/2014/main" id="{3593FEE0-ACCD-44C3-AACB-05D08910BFB8}"/>
              </a:ext>
            </a:extLst>
          </p:cNvPr>
          <p:cNvCxnSpPr>
            <a:cxnSpLocks/>
          </p:cNvCxnSpPr>
          <p:nvPr/>
        </p:nvCxnSpPr>
        <p:spPr>
          <a:xfrm flipH="1">
            <a:off x="6324600" y="1809750"/>
            <a:ext cx="533400" cy="326926"/>
          </a:xfrm>
          <a:prstGeom prst="straightConnector1">
            <a:avLst/>
          </a:prstGeom>
          <a:ln w="57150">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386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Root Cause Analysis</a:t>
            </a:r>
          </a:p>
        </p:txBody>
      </p:sp>
      <p:sp>
        <p:nvSpPr>
          <p:cNvPr id="3" name="Content Placeholder 2"/>
          <p:cNvSpPr>
            <a:spLocks noGrp="1"/>
          </p:cNvSpPr>
          <p:nvPr>
            <p:ph idx="1"/>
          </p:nvPr>
        </p:nvSpPr>
        <p:spPr/>
        <p:txBody>
          <a:bodyPr>
            <a:normAutofit/>
          </a:bodyPr>
          <a:lstStyle/>
          <a:p>
            <a:r>
              <a:rPr lang="en-US" dirty="0"/>
              <a:t>Structured methodology</a:t>
            </a:r>
          </a:p>
          <a:p>
            <a:r>
              <a:rPr lang="en-US" dirty="0"/>
              <a:t>Used by a multidisciplinary team</a:t>
            </a:r>
          </a:p>
          <a:p>
            <a:r>
              <a:rPr lang="en-US" dirty="0"/>
              <a:t>Helps Identify underlying problems</a:t>
            </a:r>
          </a:p>
          <a:p>
            <a:r>
              <a:rPr lang="en-US" dirty="0"/>
              <a:t>Avoids focusing on individual mistakes</a:t>
            </a:r>
          </a:p>
          <a:p>
            <a:r>
              <a:rPr lang="en-US" dirty="0"/>
              <a:t>Prevents future harm by eliminating latent errors</a:t>
            </a:r>
          </a:p>
          <a:p>
            <a:endParaRPr lang="en-US" dirty="0"/>
          </a:p>
          <a:p>
            <a:endParaRPr lang="en-US" dirty="0"/>
          </a:p>
        </p:txBody>
      </p:sp>
    </p:spTree>
    <p:extLst>
      <p:ext uri="{BB962C8B-B14F-4D97-AF65-F5344CB8AC3E}">
        <p14:creationId xmlns:p14="http://schemas.microsoft.com/office/powerpoint/2010/main" val="97395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Framework Support</a:t>
            </a:r>
          </a:p>
        </p:txBody>
      </p:sp>
    </p:spTree>
    <p:extLst>
      <p:ext uri="{BB962C8B-B14F-4D97-AF65-F5344CB8AC3E}">
        <p14:creationId xmlns:p14="http://schemas.microsoft.com/office/powerpoint/2010/main" val="18416084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Framework Support</a:t>
            </a:r>
          </a:p>
        </p:txBody>
      </p:sp>
      <p:sp>
        <p:nvSpPr>
          <p:cNvPr id="3" name="Content Placeholder 2"/>
          <p:cNvSpPr>
            <a:spLocks noGrp="1"/>
          </p:cNvSpPr>
          <p:nvPr>
            <p:ph idx="1"/>
          </p:nvPr>
        </p:nvSpPr>
        <p:spPr/>
        <p:txBody>
          <a:bodyPr>
            <a:normAutofit/>
          </a:bodyPr>
          <a:lstStyle/>
          <a:p>
            <a:r>
              <a:rPr lang="en-US" dirty="0"/>
              <a:t>Built in fields from a number of frameworks (6.7.0)</a:t>
            </a:r>
          </a:p>
          <a:p>
            <a:r>
              <a:rPr lang="en-US" dirty="0"/>
              <a:t>Included in section templates for easy deployment (6.7.1)</a:t>
            </a:r>
          </a:p>
          <a:p>
            <a:endParaRPr lang="en-US" dirty="0"/>
          </a:p>
        </p:txBody>
      </p:sp>
    </p:spTree>
    <p:extLst>
      <p:ext uri="{BB962C8B-B14F-4D97-AF65-F5344CB8AC3E}">
        <p14:creationId xmlns:p14="http://schemas.microsoft.com/office/powerpoint/2010/main" val="10955822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0CA118A9-00D9-4928-8624-2365F8868B81}"/>
              </a:ext>
            </a:extLst>
          </p:cNvPr>
          <p:cNvPicPr>
            <a:picLocks noGrp="1" noChangeAspect="1"/>
          </p:cNvPicPr>
          <p:nvPr>
            <p:ph type="pic" sz="quarter" idx="10"/>
          </p:nvPr>
        </p:nvPicPr>
        <p:blipFill>
          <a:blip r:embed="rId2"/>
          <a:srcRect l="6" r="6"/>
          <a:stretch>
            <a:fillRect/>
          </a:stretch>
        </p:blipFill>
        <p:spPr>
          <a:xfrm>
            <a:off x="1600200" y="1148605"/>
            <a:ext cx="6019800" cy="3099546"/>
          </a:xfrm>
        </p:spPr>
      </p:pic>
      <p:sp>
        <p:nvSpPr>
          <p:cNvPr id="3" name="Title 2"/>
          <p:cNvSpPr>
            <a:spLocks noGrp="1"/>
          </p:cNvSpPr>
          <p:nvPr>
            <p:ph type="title"/>
          </p:nvPr>
        </p:nvSpPr>
        <p:spPr/>
        <p:txBody>
          <a:bodyPr/>
          <a:lstStyle/>
          <a:p>
            <a:r>
              <a:rPr lang="en-US" dirty="0"/>
              <a:t>Different Root Cause Forms</a:t>
            </a:r>
          </a:p>
        </p:txBody>
      </p:sp>
    </p:spTree>
    <p:extLst>
      <p:ext uri="{BB962C8B-B14F-4D97-AF65-F5344CB8AC3E}">
        <p14:creationId xmlns:p14="http://schemas.microsoft.com/office/powerpoint/2010/main" val="22061367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Client Story</a:t>
            </a:r>
          </a:p>
        </p:txBody>
      </p:sp>
    </p:spTree>
    <p:extLst>
      <p:ext uri="{BB962C8B-B14F-4D97-AF65-F5344CB8AC3E}">
        <p14:creationId xmlns:p14="http://schemas.microsoft.com/office/powerpoint/2010/main" val="11612723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2"/>
          <a:stretch>
            <a:fillRect/>
          </a:stretch>
        </p:blipFill>
        <p:spPr>
          <a:xfrm>
            <a:off x="1121999" y="1256400"/>
            <a:ext cx="1642201" cy="2057400"/>
          </a:xfrm>
        </p:spPr>
      </p:pic>
      <p:sp>
        <p:nvSpPr>
          <p:cNvPr id="3" name="Title 2"/>
          <p:cNvSpPr>
            <a:spLocks noGrp="1"/>
          </p:cNvSpPr>
          <p:nvPr>
            <p:ph type="title"/>
          </p:nvPr>
        </p:nvSpPr>
        <p:spPr/>
        <p:txBody>
          <a:bodyPr/>
          <a:lstStyle/>
          <a:p>
            <a:pPr algn="l"/>
            <a:r>
              <a:rPr lang="en-US" dirty="0"/>
              <a:t>Meet the presenter</a:t>
            </a:r>
          </a:p>
        </p:txBody>
      </p:sp>
      <p:sp>
        <p:nvSpPr>
          <p:cNvPr id="4" name="Text Placeholder 3"/>
          <p:cNvSpPr>
            <a:spLocks noGrp="1"/>
          </p:cNvSpPr>
          <p:nvPr>
            <p:ph type="body" sz="quarter" idx="11"/>
          </p:nvPr>
        </p:nvSpPr>
        <p:spPr/>
        <p:txBody>
          <a:bodyPr/>
          <a:lstStyle/>
          <a:p>
            <a:r>
              <a:rPr lang="en-US" dirty="0"/>
              <a:t>Renee King</a:t>
            </a:r>
          </a:p>
        </p:txBody>
      </p:sp>
      <p:sp>
        <p:nvSpPr>
          <p:cNvPr id="5" name="Text Placeholder 4"/>
          <p:cNvSpPr>
            <a:spLocks noGrp="1"/>
          </p:cNvSpPr>
          <p:nvPr>
            <p:ph type="body" sz="quarter" idx="12"/>
          </p:nvPr>
        </p:nvSpPr>
        <p:spPr/>
        <p:txBody>
          <a:bodyPr/>
          <a:lstStyle/>
          <a:p>
            <a:r>
              <a:rPr lang="en-US" dirty="0"/>
              <a:t>Manager of Quality Transformation</a:t>
            </a:r>
          </a:p>
          <a:p>
            <a:r>
              <a:rPr lang="en-US" dirty="0"/>
              <a:t>Mercy Health</a:t>
            </a:r>
          </a:p>
        </p:txBody>
      </p:sp>
      <p:sp>
        <p:nvSpPr>
          <p:cNvPr id="6" name="Text Placeholder 5"/>
          <p:cNvSpPr>
            <a:spLocks noGrp="1"/>
          </p:cNvSpPr>
          <p:nvPr>
            <p:ph type="body" sz="quarter" idx="13"/>
          </p:nvPr>
        </p:nvSpPr>
        <p:spPr/>
        <p:txBody>
          <a:bodyPr>
            <a:normAutofit fontScale="85000" lnSpcReduction="10000"/>
          </a:bodyPr>
          <a:lstStyle/>
          <a:p>
            <a:pPr indent="0">
              <a:buNone/>
            </a:pPr>
            <a:r>
              <a:rPr lang="en-US" dirty="0"/>
              <a:t>Renee is the Manager of Quality Transformation working on the Patient Safety and Quality Team of Mercy Health. In this role, Renee is responsible for the oversight and management of the event reporting system, facilitation of the Quality Steering Committee that guides Mercy Health’s strategic quality initiatives and is responsible for the monitoring/evaluation of all Serious Safety Events/Sentinel Events within Mercy Health’s facilities. Renee has worked for the system for 30 years.</a:t>
            </a:r>
          </a:p>
        </p:txBody>
      </p:sp>
    </p:spTree>
    <p:extLst>
      <p:ext uri="{BB962C8B-B14F-4D97-AF65-F5344CB8AC3E}">
        <p14:creationId xmlns:p14="http://schemas.microsoft.com/office/powerpoint/2010/main" val="2843908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CEFCEB-98CF-45DD-99FC-48BA81695FDA}"/>
              </a:ext>
            </a:extLst>
          </p:cNvPr>
          <p:cNvSpPr>
            <a:spLocks noGrp="1"/>
          </p:cNvSpPr>
          <p:nvPr>
            <p:ph type="title"/>
          </p:nvPr>
        </p:nvSpPr>
        <p:spPr/>
        <p:txBody>
          <a:bodyPr/>
          <a:lstStyle/>
          <a:p>
            <a:r>
              <a:rPr lang="en-US" dirty="0"/>
              <a:t>Mercy Health</a:t>
            </a:r>
          </a:p>
        </p:txBody>
      </p:sp>
      <p:sp>
        <p:nvSpPr>
          <p:cNvPr id="9" name="Text Placeholder 8">
            <a:extLst>
              <a:ext uri="{FF2B5EF4-FFF2-40B4-BE49-F238E27FC236}">
                <a16:creationId xmlns:a16="http://schemas.microsoft.com/office/drawing/2014/main" id="{04AD3F18-06BE-4570-8E3E-281F3DF9EF3E}"/>
              </a:ext>
            </a:extLst>
          </p:cNvPr>
          <p:cNvSpPr>
            <a:spLocks noGrp="1"/>
          </p:cNvSpPr>
          <p:nvPr>
            <p:ph type="body" sz="quarter" idx="11"/>
          </p:nvPr>
        </p:nvSpPr>
        <p:spPr/>
        <p:txBody>
          <a:bodyPr>
            <a:normAutofit fontScale="77500" lnSpcReduction="20000"/>
          </a:bodyPr>
          <a:lstStyle/>
          <a:p>
            <a:r>
              <a:rPr lang="en-US" dirty="0"/>
              <a:t>Catholic, Non-Profit Health Ministry</a:t>
            </a:r>
          </a:p>
          <a:p>
            <a:r>
              <a:rPr lang="en-US" dirty="0"/>
              <a:t>4</a:t>
            </a:r>
            <a:r>
              <a:rPr lang="en-US" baseline="30000" dirty="0"/>
              <a:t>th</a:t>
            </a:r>
            <a:r>
              <a:rPr lang="en-US" dirty="0"/>
              <a:t> largest employer in Ohio</a:t>
            </a:r>
          </a:p>
          <a:p>
            <a:r>
              <a:rPr lang="en-US" dirty="0"/>
              <a:t>32,000 employees</a:t>
            </a:r>
          </a:p>
          <a:p>
            <a:r>
              <a:rPr lang="en-US" dirty="0"/>
              <a:t>22 Acute Care Locations</a:t>
            </a:r>
          </a:p>
          <a:p>
            <a:r>
              <a:rPr lang="en-US" dirty="0"/>
              <a:t>14 Long Team Care Facilities</a:t>
            </a:r>
          </a:p>
          <a:p>
            <a:r>
              <a:rPr lang="en-US" dirty="0"/>
              <a:t>Exceeding 300 physician offices and ambulatory locations</a:t>
            </a:r>
          </a:p>
          <a:p>
            <a:r>
              <a:rPr lang="en-US" dirty="0"/>
              <a:t>RL6 implemented November 8, 2010 across entire ministry</a:t>
            </a:r>
          </a:p>
          <a:p>
            <a:r>
              <a:rPr lang="en-US" dirty="0"/>
              <a:t>Adopted the RCA module in late May, 2014</a:t>
            </a:r>
          </a:p>
        </p:txBody>
      </p:sp>
      <p:pic>
        <p:nvPicPr>
          <p:cNvPr id="4" name="Picture 3">
            <a:extLst>
              <a:ext uri="{FF2B5EF4-FFF2-40B4-BE49-F238E27FC236}">
                <a16:creationId xmlns:a16="http://schemas.microsoft.com/office/drawing/2014/main" id="{40606F24-86BD-4851-B002-D9B011E03ADB}"/>
              </a:ext>
            </a:extLst>
          </p:cNvPr>
          <p:cNvPicPr>
            <a:picLocks noChangeAspect="1"/>
          </p:cNvPicPr>
          <p:nvPr/>
        </p:nvPicPr>
        <p:blipFill>
          <a:blip r:embed="rId2"/>
          <a:stretch>
            <a:fillRect/>
          </a:stretch>
        </p:blipFill>
        <p:spPr>
          <a:xfrm>
            <a:off x="304800" y="1507941"/>
            <a:ext cx="5160318" cy="2701825"/>
          </a:xfrm>
          <a:prstGeom prst="rect">
            <a:avLst/>
          </a:prstGeom>
        </p:spPr>
      </p:pic>
    </p:spTree>
    <p:extLst>
      <p:ext uri="{BB962C8B-B14F-4D97-AF65-F5344CB8AC3E}">
        <p14:creationId xmlns:p14="http://schemas.microsoft.com/office/powerpoint/2010/main" val="10341578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7CA8F-79AF-44C9-B89C-0A3C4F35F21C}"/>
              </a:ext>
            </a:extLst>
          </p:cNvPr>
          <p:cNvSpPr>
            <a:spLocks noGrp="1"/>
          </p:cNvSpPr>
          <p:nvPr>
            <p:ph type="title"/>
          </p:nvPr>
        </p:nvSpPr>
        <p:spPr/>
        <p:txBody>
          <a:bodyPr>
            <a:normAutofit/>
          </a:bodyPr>
          <a:lstStyle/>
          <a:p>
            <a:r>
              <a:rPr lang="en-US" dirty="0"/>
              <a:t>Mercy Health’s early adoption of RCA</a:t>
            </a:r>
          </a:p>
        </p:txBody>
      </p:sp>
      <p:sp>
        <p:nvSpPr>
          <p:cNvPr id="5" name="Content Placeholder 4">
            <a:extLst>
              <a:ext uri="{FF2B5EF4-FFF2-40B4-BE49-F238E27FC236}">
                <a16:creationId xmlns:a16="http://schemas.microsoft.com/office/drawing/2014/main" id="{ED0F3D51-6F6D-4915-A518-B69C4822CC82}"/>
              </a:ext>
            </a:extLst>
          </p:cNvPr>
          <p:cNvSpPr>
            <a:spLocks noGrp="1"/>
          </p:cNvSpPr>
          <p:nvPr>
            <p:ph idx="1"/>
          </p:nvPr>
        </p:nvSpPr>
        <p:spPr/>
        <p:txBody>
          <a:bodyPr>
            <a:normAutofit fontScale="92500"/>
          </a:bodyPr>
          <a:lstStyle/>
          <a:p>
            <a:r>
              <a:rPr lang="en-US" dirty="0"/>
              <a:t>Intended to standardize our RCA process </a:t>
            </a:r>
          </a:p>
          <a:p>
            <a:r>
              <a:rPr lang="en-US" dirty="0"/>
              <a:t>Utilized primarily for acute care locations</a:t>
            </a:r>
          </a:p>
          <a:p>
            <a:r>
              <a:rPr lang="en-US" dirty="0"/>
              <a:t>Developed a system work group to evaluate and track RCA group</a:t>
            </a:r>
          </a:p>
          <a:p>
            <a:r>
              <a:rPr lang="en-US" dirty="0"/>
              <a:t>System Sharing of best practices</a:t>
            </a:r>
          </a:p>
          <a:p>
            <a:r>
              <a:rPr lang="en-US" dirty="0"/>
              <a:t>Supported our Adverse Event Management Guidelines</a:t>
            </a:r>
          </a:p>
          <a:p>
            <a:r>
              <a:rPr lang="en-US" dirty="0"/>
              <a:t>Identified great variability in strength of action plans</a:t>
            </a:r>
          </a:p>
          <a:p>
            <a:r>
              <a:rPr lang="en-US" dirty="0"/>
              <a:t>Identified great variability in completion of action plans</a:t>
            </a:r>
          </a:p>
          <a:p>
            <a:r>
              <a:rPr lang="en-US" dirty="0"/>
              <a:t>Wide variation in adoption of RCA database</a:t>
            </a:r>
          </a:p>
          <a:p>
            <a:pPr lvl="1"/>
            <a:endParaRPr lang="en-US" dirty="0"/>
          </a:p>
          <a:p>
            <a:pPr marL="342900" lvl="1" indent="0">
              <a:buNone/>
            </a:pPr>
            <a:endParaRPr lang="en-US" dirty="0"/>
          </a:p>
        </p:txBody>
      </p:sp>
    </p:spTree>
    <p:extLst>
      <p:ext uri="{BB962C8B-B14F-4D97-AF65-F5344CB8AC3E}">
        <p14:creationId xmlns:p14="http://schemas.microsoft.com/office/powerpoint/2010/main" val="39183722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26491-C8C6-4CBB-B283-136F7C59E3C7}"/>
              </a:ext>
            </a:extLst>
          </p:cNvPr>
          <p:cNvSpPr>
            <a:spLocks noGrp="1"/>
          </p:cNvSpPr>
          <p:nvPr>
            <p:ph type="title"/>
          </p:nvPr>
        </p:nvSpPr>
        <p:spPr/>
        <p:txBody>
          <a:bodyPr>
            <a:normAutofit/>
          </a:bodyPr>
          <a:lstStyle/>
          <a:p>
            <a:r>
              <a:rPr lang="en-US" dirty="0"/>
              <a:t>Mercy Health’s upgrade to 6.7.1</a:t>
            </a:r>
          </a:p>
        </p:txBody>
      </p:sp>
      <p:sp>
        <p:nvSpPr>
          <p:cNvPr id="4" name="Text Placeholder 3">
            <a:extLst>
              <a:ext uri="{FF2B5EF4-FFF2-40B4-BE49-F238E27FC236}">
                <a16:creationId xmlns:a16="http://schemas.microsoft.com/office/drawing/2014/main" id="{7F148260-F5F6-4196-B8A7-8B73F9D2C7AA}"/>
              </a:ext>
            </a:extLst>
          </p:cNvPr>
          <p:cNvSpPr>
            <a:spLocks noGrp="1"/>
          </p:cNvSpPr>
          <p:nvPr>
            <p:ph type="body" sz="quarter" idx="11"/>
          </p:nvPr>
        </p:nvSpPr>
        <p:spPr/>
        <p:txBody>
          <a:bodyPr>
            <a:normAutofit fontScale="77500" lnSpcReduction="20000"/>
          </a:bodyPr>
          <a:lstStyle/>
          <a:p>
            <a:r>
              <a:rPr lang="en-US" dirty="0"/>
              <a:t>Completed upgrade 5/2/2018</a:t>
            </a:r>
          </a:p>
          <a:p>
            <a:r>
              <a:rPr lang="en-US" dirty="0"/>
              <a:t>Rolling out RCA</a:t>
            </a:r>
            <a:r>
              <a:rPr lang="en-US" baseline="30000" dirty="0"/>
              <a:t>2</a:t>
            </a:r>
            <a:r>
              <a:rPr lang="en-US" dirty="0"/>
              <a:t> </a:t>
            </a:r>
          </a:p>
          <a:p>
            <a:pPr lvl="2"/>
            <a:r>
              <a:rPr lang="en-US" dirty="0"/>
              <a:t>Competed end of May 2018</a:t>
            </a:r>
          </a:p>
          <a:p>
            <a:pPr lvl="2"/>
            <a:r>
              <a:rPr lang="en-US" dirty="0"/>
              <a:t>Incorporating RCA2 language in Risk and RCA module</a:t>
            </a:r>
          </a:p>
          <a:p>
            <a:r>
              <a:rPr lang="en-US" dirty="0"/>
              <a:t>Risk Matrix is now in the Risk module as the decision tool to determine RCA assignment</a:t>
            </a:r>
          </a:p>
          <a:p>
            <a:r>
              <a:rPr lang="en-US" dirty="0"/>
              <a:t>RCA</a:t>
            </a:r>
            <a:r>
              <a:rPr lang="en-US" baseline="30000" dirty="0"/>
              <a:t>2</a:t>
            </a:r>
            <a:r>
              <a:rPr lang="en-US" dirty="0"/>
              <a:t> language incorporated into our Severity Outcome scale in Risk to further support Risk Matrix decision</a:t>
            </a:r>
          </a:p>
          <a:p>
            <a:endParaRPr lang="en-US" dirty="0"/>
          </a:p>
        </p:txBody>
      </p:sp>
      <p:pic>
        <p:nvPicPr>
          <p:cNvPr id="6" name="Picture 5">
            <a:extLst>
              <a:ext uri="{FF2B5EF4-FFF2-40B4-BE49-F238E27FC236}">
                <a16:creationId xmlns:a16="http://schemas.microsoft.com/office/drawing/2014/main" id="{E21CE481-FAF4-4259-9702-3DDC942F98AE}"/>
              </a:ext>
            </a:extLst>
          </p:cNvPr>
          <p:cNvPicPr>
            <a:picLocks noChangeAspect="1"/>
          </p:cNvPicPr>
          <p:nvPr/>
        </p:nvPicPr>
        <p:blipFill>
          <a:blip r:embed="rId2"/>
          <a:stretch>
            <a:fillRect/>
          </a:stretch>
        </p:blipFill>
        <p:spPr>
          <a:xfrm>
            <a:off x="228600" y="1504950"/>
            <a:ext cx="5298501" cy="2393156"/>
          </a:xfrm>
          <a:prstGeom prst="rect">
            <a:avLst/>
          </a:prstGeom>
        </p:spPr>
      </p:pic>
    </p:spTree>
    <p:extLst>
      <p:ext uri="{BB962C8B-B14F-4D97-AF65-F5344CB8AC3E}">
        <p14:creationId xmlns:p14="http://schemas.microsoft.com/office/powerpoint/2010/main" val="28188748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FE37-4C9E-4CA2-9364-09F4F8C6A8C3}"/>
              </a:ext>
            </a:extLst>
          </p:cNvPr>
          <p:cNvSpPr>
            <a:spLocks noGrp="1"/>
          </p:cNvSpPr>
          <p:nvPr>
            <p:ph type="title"/>
          </p:nvPr>
        </p:nvSpPr>
        <p:spPr/>
        <p:txBody>
          <a:bodyPr/>
          <a:lstStyle/>
          <a:p>
            <a:r>
              <a:rPr lang="en-US" dirty="0"/>
              <a:t>RCA improvements</a:t>
            </a:r>
          </a:p>
        </p:txBody>
      </p:sp>
      <p:sp>
        <p:nvSpPr>
          <p:cNvPr id="4" name="Content Placeholder 3">
            <a:extLst>
              <a:ext uri="{FF2B5EF4-FFF2-40B4-BE49-F238E27FC236}">
                <a16:creationId xmlns:a16="http://schemas.microsoft.com/office/drawing/2014/main" id="{9AA7B098-DE54-4D10-881F-0E730F88F29E}"/>
              </a:ext>
            </a:extLst>
          </p:cNvPr>
          <p:cNvSpPr>
            <a:spLocks noGrp="1"/>
          </p:cNvSpPr>
          <p:nvPr>
            <p:ph idx="1"/>
          </p:nvPr>
        </p:nvSpPr>
        <p:spPr/>
        <p:txBody>
          <a:bodyPr>
            <a:normAutofit fontScale="85000" lnSpcReduction="10000"/>
          </a:bodyPr>
          <a:lstStyle/>
          <a:p>
            <a:r>
              <a:rPr lang="en-US" dirty="0"/>
              <a:t>Alert triggers in Risk fire to Quality/Risk officers for evaluation of potential Sentinel Events and Serious Safety Events – NQF definitions incorporated</a:t>
            </a:r>
          </a:p>
          <a:p>
            <a:r>
              <a:rPr lang="en-US" dirty="0"/>
              <a:t>Incorporated Executive Sponsor sign off fields into RCA</a:t>
            </a:r>
          </a:p>
          <a:p>
            <a:r>
              <a:rPr lang="en-US" dirty="0"/>
              <a:t>Improved tracking of RCA completion with reports that support RCA 45 day completion tracking</a:t>
            </a:r>
          </a:p>
          <a:p>
            <a:r>
              <a:rPr lang="en-US" dirty="0"/>
              <a:t>Action alerts now allow RCA owner to extend the deadline or reassign</a:t>
            </a:r>
          </a:p>
          <a:p>
            <a:r>
              <a:rPr lang="en-US" dirty="0"/>
              <a:t>Incorporating language to support and drive sustainability in actions</a:t>
            </a:r>
          </a:p>
          <a:p>
            <a:r>
              <a:rPr lang="en-US" dirty="0"/>
              <a:t>Timeline improvements – quicker entry, attach documents</a:t>
            </a:r>
          </a:p>
          <a:p>
            <a:r>
              <a:rPr lang="en-US" dirty="0"/>
              <a:t>Overall RCA product is highly customizable and allows multiple forms</a:t>
            </a:r>
          </a:p>
        </p:txBody>
      </p:sp>
    </p:spTree>
    <p:extLst>
      <p:ext uri="{BB962C8B-B14F-4D97-AF65-F5344CB8AC3E}">
        <p14:creationId xmlns:p14="http://schemas.microsoft.com/office/powerpoint/2010/main" val="19908263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B6CD-F30C-4610-8E97-B5CE871C9BD1}"/>
              </a:ext>
            </a:extLst>
          </p:cNvPr>
          <p:cNvSpPr>
            <a:spLocks noGrp="1"/>
          </p:cNvSpPr>
          <p:nvPr>
            <p:ph type="title"/>
          </p:nvPr>
        </p:nvSpPr>
        <p:spPr/>
        <p:txBody>
          <a:bodyPr/>
          <a:lstStyle/>
          <a:p>
            <a:r>
              <a:rPr lang="en-US" dirty="0"/>
              <a:t>Mercy Health next steps</a:t>
            </a:r>
          </a:p>
        </p:txBody>
      </p:sp>
      <p:sp>
        <p:nvSpPr>
          <p:cNvPr id="3" name="Content Placeholder 2">
            <a:extLst>
              <a:ext uri="{FF2B5EF4-FFF2-40B4-BE49-F238E27FC236}">
                <a16:creationId xmlns:a16="http://schemas.microsoft.com/office/drawing/2014/main" id="{BC36A454-E005-4144-92C6-E5CAA4EE5D71}"/>
              </a:ext>
            </a:extLst>
          </p:cNvPr>
          <p:cNvSpPr>
            <a:spLocks noGrp="1"/>
          </p:cNvSpPr>
          <p:nvPr>
            <p:ph idx="1"/>
          </p:nvPr>
        </p:nvSpPr>
        <p:spPr/>
        <p:txBody>
          <a:bodyPr>
            <a:normAutofit/>
          </a:bodyPr>
          <a:lstStyle/>
          <a:p>
            <a:r>
              <a:rPr lang="en-US" dirty="0"/>
              <a:t>Developed system wide committee that meets every 2 weeks to evaluate RCAs that are reported</a:t>
            </a:r>
          </a:p>
          <a:p>
            <a:pPr lvl="1"/>
            <a:r>
              <a:rPr lang="en-US" dirty="0"/>
              <a:t>Develop reports within RCA to support this</a:t>
            </a:r>
          </a:p>
          <a:p>
            <a:r>
              <a:rPr lang="en-US" dirty="0"/>
              <a:t>Develop system wide method for sharing systemic and isolated events for learning and harm prevention</a:t>
            </a:r>
          </a:p>
          <a:p>
            <a:pPr lvl="1"/>
            <a:r>
              <a:rPr lang="en-US" dirty="0"/>
              <a:t>Develop reports within RCA to support this</a:t>
            </a:r>
          </a:p>
        </p:txBody>
      </p:sp>
    </p:spTree>
    <p:extLst>
      <p:ext uri="{BB962C8B-B14F-4D97-AF65-F5344CB8AC3E}">
        <p14:creationId xmlns:p14="http://schemas.microsoft.com/office/powerpoint/2010/main" val="2690054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RL6:RootCause</a:t>
            </a:r>
          </a:p>
        </p:txBody>
      </p:sp>
      <p:sp>
        <p:nvSpPr>
          <p:cNvPr id="3" name="Content Placeholder 2"/>
          <p:cNvSpPr>
            <a:spLocks noGrp="1"/>
          </p:cNvSpPr>
          <p:nvPr>
            <p:ph idx="1"/>
          </p:nvPr>
        </p:nvSpPr>
        <p:spPr/>
        <p:txBody>
          <a:bodyPr>
            <a:normAutofit/>
          </a:bodyPr>
          <a:lstStyle/>
          <a:p>
            <a:r>
              <a:rPr lang="en-US" dirty="0"/>
              <a:t>A key module of the RL6 platform</a:t>
            </a:r>
          </a:p>
          <a:p>
            <a:pPr lvl="1"/>
            <a:r>
              <a:rPr lang="en-US" dirty="0">
                <a:sym typeface="Wingdings" panose="05000000000000000000" pitchFamily="2" charset="2"/>
              </a:rPr>
              <a:t>Facilitates deep-dive investigations</a:t>
            </a:r>
          </a:p>
          <a:p>
            <a:pPr lvl="1"/>
            <a:r>
              <a:rPr lang="en-US" dirty="0">
                <a:sym typeface="Wingdings" panose="05000000000000000000" pitchFamily="2" charset="2"/>
              </a:rPr>
              <a:t>Provides a timeline feature for documenting key events</a:t>
            </a:r>
          </a:p>
          <a:p>
            <a:pPr lvl="1"/>
            <a:r>
              <a:rPr lang="en-US" dirty="0">
                <a:sym typeface="Wingdings" panose="05000000000000000000" pitchFamily="2" charset="2"/>
              </a:rPr>
              <a:t>Allows actions to be assigned to non-module or RL6 users</a:t>
            </a:r>
          </a:p>
        </p:txBody>
      </p:sp>
      <p:pic>
        <p:nvPicPr>
          <p:cNvPr id="5" name="Picture 4">
            <a:extLst>
              <a:ext uri="{FF2B5EF4-FFF2-40B4-BE49-F238E27FC236}">
                <a16:creationId xmlns:a16="http://schemas.microsoft.com/office/drawing/2014/main" id="{EA69E7B1-47A9-4D51-986B-AAF130FD4F01}"/>
              </a:ext>
            </a:extLst>
          </p:cNvPr>
          <p:cNvPicPr>
            <a:picLocks noChangeAspect="1"/>
          </p:cNvPicPr>
          <p:nvPr/>
        </p:nvPicPr>
        <p:blipFill>
          <a:blip r:embed="rId2"/>
          <a:stretch>
            <a:fillRect/>
          </a:stretch>
        </p:blipFill>
        <p:spPr>
          <a:xfrm>
            <a:off x="4191972" y="3020994"/>
            <a:ext cx="457200" cy="535577"/>
          </a:xfrm>
          <a:prstGeom prst="rect">
            <a:avLst/>
          </a:prstGeom>
        </p:spPr>
      </p:pic>
      <p:pic>
        <p:nvPicPr>
          <p:cNvPr id="7" name="Picture 6">
            <a:extLst>
              <a:ext uri="{FF2B5EF4-FFF2-40B4-BE49-F238E27FC236}">
                <a16:creationId xmlns:a16="http://schemas.microsoft.com/office/drawing/2014/main" id="{C3161659-DDE1-424A-8F11-0871DF244A38}"/>
              </a:ext>
            </a:extLst>
          </p:cNvPr>
          <p:cNvPicPr>
            <a:picLocks noChangeAspect="1"/>
          </p:cNvPicPr>
          <p:nvPr/>
        </p:nvPicPr>
        <p:blipFill>
          <a:blip r:embed="rId3"/>
          <a:stretch>
            <a:fillRect/>
          </a:stretch>
        </p:blipFill>
        <p:spPr>
          <a:xfrm>
            <a:off x="3468072" y="3434618"/>
            <a:ext cx="457200" cy="535577"/>
          </a:xfrm>
          <a:prstGeom prst="rect">
            <a:avLst/>
          </a:prstGeom>
        </p:spPr>
      </p:pic>
      <p:pic>
        <p:nvPicPr>
          <p:cNvPr id="9" name="Picture 8">
            <a:extLst>
              <a:ext uri="{FF2B5EF4-FFF2-40B4-BE49-F238E27FC236}">
                <a16:creationId xmlns:a16="http://schemas.microsoft.com/office/drawing/2014/main" id="{75BD0172-909F-46FE-8132-B5E188028314}"/>
              </a:ext>
            </a:extLst>
          </p:cNvPr>
          <p:cNvPicPr>
            <a:picLocks noChangeAspect="1"/>
          </p:cNvPicPr>
          <p:nvPr/>
        </p:nvPicPr>
        <p:blipFill>
          <a:blip r:embed="rId4"/>
          <a:stretch>
            <a:fillRect/>
          </a:stretch>
        </p:blipFill>
        <p:spPr>
          <a:xfrm>
            <a:off x="4992072" y="3434618"/>
            <a:ext cx="457200" cy="535577"/>
          </a:xfrm>
          <a:prstGeom prst="rect">
            <a:avLst/>
          </a:prstGeom>
        </p:spPr>
      </p:pic>
      <p:pic>
        <p:nvPicPr>
          <p:cNvPr id="11" name="Picture 10">
            <a:extLst>
              <a:ext uri="{FF2B5EF4-FFF2-40B4-BE49-F238E27FC236}">
                <a16:creationId xmlns:a16="http://schemas.microsoft.com/office/drawing/2014/main" id="{A3A61478-8116-430B-9E2A-525CB22611DD}"/>
              </a:ext>
            </a:extLst>
          </p:cNvPr>
          <p:cNvPicPr>
            <a:picLocks noChangeAspect="1"/>
          </p:cNvPicPr>
          <p:nvPr/>
        </p:nvPicPr>
        <p:blipFill>
          <a:blip r:embed="rId5"/>
          <a:stretch>
            <a:fillRect/>
          </a:stretch>
        </p:blipFill>
        <p:spPr>
          <a:xfrm>
            <a:off x="2895600" y="4085010"/>
            <a:ext cx="457200" cy="535577"/>
          </a:xfrm>
          <a:prstGeom prst="rect">
            <a:avLst/>
          </a:prstGeom>
        </p:spPr>
      </p:pic>
      <p:pic>
        <p:nvPicPr>
          <p:cNvPr id="13" name="Picture 12">
            <a:extLst>
              <a:ext uri="{FF2B5EF4-FFF2-40B4-BE49-F238E27FC236}">
                <a16:creationId xmlns:a16="http://schemas.microsoft.com/office/drawing/2014/main" id="{E068BED2-D0D6-4E06-AEF1-84075FC0A63D}"/>
              </a:ext>
            </a:extLst>
          </p:cNvPr>
          <p:cNvPicPr>
            <a:picLocks noChangeAspect="1"/>
          </p:cNvPicPr>
          <p:nvPr/>
        </p:nvPicPr>
        <p:blipFill>
          <a:blip r:embed="rId6"/>
          <a:stretch>
            <a:fillRect/>
          </a:stretch>
        </p:blipFill>
        <p:spPr>
          <a:xfrm>
            <a:off x="5538908" y="4085009"/>
            <a:ext cx="457200" cy="535577"/>
          </a:xfrm>
          <a:prstGeom prst="rect">
            <a:avLst/>
          </a:prstGeom>
        </p:spPr>
      </p:pic>
      <p:pic>
        <p:nvPicPr>
          <p:cNvPr id="15" name="Picture 14">
            <a:extLst>
              <a:ext uri="{FF2B5EF4-FFF2-40B4-BE49-F238E27FC236}">
                <a16:creationId xmlns:a16="http://schemas.microsoft.com/office/drawing/2014/main" id="{5EECC94B-63F2-4432-BD94-CB5D023416BF}"/>
              </a:ext>
            </a:extLst>
          </p:cNvPr>
          <p:cNvPicPr>
            <a:picLocks noChangeAspect="1"/>
          </p:cNvPicPr>
          <p:nvPr/>
        </p:nvPicPr>
        <p:blipFill>
          <a:blip r:embed="rId7"/>
          <a:stretch>
            <a:fillRect/>
          </a:stretch>
        </p:blipFill>
        <p:spPr>
          <a:xfrm>
            <a:off x="4191972" y="4085010"/>
            <a:ext cx="457200" cy="535577"/>
          </a:xfrm>
          <a:prstGeom prst="rect">
            <a:avLst/>
          </a:prstGeom>
        </p:spPr>
      </p:pic>
      <p:cxnSp>
        <p:nvCxnSpPr>
          <p:cNvPr id="17" name="Straight Arrow Connector 16">
            <a:extLst>
              <a:ext uri="{FF2B5EF4-FFF2-40B4-BE49-F238E27FC236}">
                <a16:creationId xmlns:a16="http://schemas.microsoft.com/office/drawing/2014/main" id="{DA709A0B-04C2-4641-AF0D-09BC0A6AC445}"/>
              </a:ext>
            </a:extLst>
          </p:cNvPr>
          <p:cNvCxnSpPr>
            <a:stCxn id="11" idx="3"/>
            <a:endCxn id="15" idx="1"/>
          </p:cNvCxnSpPr>
          <p:nvPr/>
        </p:nvCxnSpPr>
        <p:spPr>
          <a:xfrm>
            <a:off x="3352800" y="4352799"/>
            <a:ext cx="83917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381C8F6-183B-4CFA-898A-263AD0FF1A7D}"/>
              </a:ext>
            </a:extLst>
          </p:cNvPr>
          <p:cNvCxnSpPr>
            <a:stCxn id="7" idx="3"/>
          </p:cNvCxnSpPr>
          <p:nvPr/>
        </p:nvCxnSpPr>
        <p:spPr>
          <a:xfrm>
            <a:off x="3925272" y="3702407"/>
            <a:ext cx="373862" cy="38260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6F6C28C-601D-485B-B4EA-C809AC81A079}"/>
              </a:ext>
            </a:extLst>
          </p:cNvPr>
          <p:cNvCxnSpPr>
            <a:stCxn id="5" idx="2"/>
            <a:endCxn id="15" idx="0"/>
          </p:cNvCxnSpPr>
          <p:nvPr/>
        </p:nvCxnSpPr>
        <p:spPr>
          <a:xfrm>
            <a:off x="4420572" y="3556571"/>
            <a:ext cx="0" cy="52843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C6E73DD-DDCB-4189-A319-1E768AFCA83A}"/>
              </a:ext>
            </a:extLst>
          </p:cNvPr>
          <p:cNvCxnSpPr>
            <a:stCxn id="9" idx="1"/>
          </p:cNvCxnSpPr>
          <p:nvPr/>
        </p:nvCxnSpPr>
        <p:spPr>
          <a:xfrm flipH="1">
            <a:off x="4559536" y="3702407"/>
            <a:ext cx="432536" cy="38260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8904308-69E9-44C6-92EC-7EFC6B0C417C}"/>
              </a:ext>
            </a:extLst>
          </p:cNvPr>
          <p:cNvCxnSpPr>
            <a:stCxn id="13" idx="1"/>
            <a:endCxn id="15" idx="3"/>
          </p:cNvCxnSpPr>
          <p:nvPr/>
        </p:nvCxnSpPr>
        <p:spPr>
          <a:xfrm flipH="1">
            <a:off x="4649172" y="4352798"/>
            <a:ext cx="889736"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93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John Campbell</a:t>
            </a:r>
          </a:p>
          <a:p>
            <a:r>
              <a:rPr lang="en-US" dirty="0"/>
              <a:t>jcampbell@rlsolutions.com</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310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File Creation</a:t>
            </a:r>
          </a:p>
        </p:txBody>
      </p:sp>
      <p:pic>
        <p:nvPicPr>
          <p:cNvPr id="6" name="Picture Placeholder 5">
            <a:extLst>
              <a:ext uri="{FF2B5EF4-FFF2-40B4-BE49-F238E27FC236}">
                <a16:creationId xmlns:a16="http://schemas.microsoft.com/office/drawing/2014/main" id="{635D69A3-63E0-4B7F-A2A5-7FE1FD85E6FB}"/>
              </a:ext>
            </a:extLst>
          </p:cNvPr>
          <p:cNvPicPr>
            <a:picLocks noGrp="1" noChangeAspect="1"/>
          </p:cNvPicPr>
          <p:nvPr>
            <p:ph type="pic" sz="quarter" idx="10"/>
          </p:nvPr>
        </p:nvPicPr>
        <p:blipFill>
          <a:blip r:embed="rId2"/>
          <a:srcRect t="424" b="424"/>
          <a:stretch>
            <a:fillRect/>
          </a:stretch>
        </p:blipFill>
        <p:spPr/>
      </p:pic>
      <p:cxnSp>
        <p:nvCxnSpPr>
          <p:cNvPr id="8" name="Straight Arrow Connector 7">
            <a:extLst>
              <a:ext uri="{FF2B5EF4-FFF2-40B4-BE49-F238E27FC236}">
                <a16:creationId xmlns:a16="http://schemas.microsoft.com/office/drawing/2014/main" id="{DE302357-3584-48E6-8091-26A83565F094}"/>
              </a:ext>
            </a:extLst>
          </p:cNvPr>
          <p:cNvCxnSpPr>
            <a:cxnSpLocks/>
          </p:cNvCxnSpPr>
          <p:nvPr/>
        </p:nvCxnSpPr>
        <p:spPr>
          <a:xfrm>
            <a:off x="5992504" y="3846677"/>
            <a:ext cx="685800" cy="1"/>
          </a:xfrm>
          <a:prstGeom prst="straightConnector1">
            <a:avLst/>
          </a:prstGeom>
          <a:ln w="57150">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43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Choose a Destination Module</a:t>
            </a:r>
          </a:p>
        </p:txBody>
      </p:sp>
      <p:pic>
        <p:nvPicPr>
          <p:cNvPr id="7" name="Picture Placeholder 6">
            <a:extLst>
              <a:ext uri="{FF2B5EF4-FFF2-40B4-BE49-F238E27FC236}">
                <a16:creationId xmlns:a16="http://schemas.microsoft.com/office/drawing/2014/main" id="{56EE488A-F90D-4F49-8B65-BCA3BCEBECE8}"/>
              </a:ext>
            </a:extLst>
          </p:cNvPr>
          <p:cNvPicPr>
            <a:picLocks noGrp="1" noChangeAspect="1"/>
          </p:cNvPicPr>
          <p:nvPr>
            <p:ph type="pic" sz="quarter" idx="10"/>
          </p:nvPr>
        </p:nvPicPr>
        <p:blipFill>
          <a:blip r:embed="rId2"/>
          <a:srcRect t="424" b="424"/>
          <a:stretch>
            <a:fillRect/>
          </a:stretch>
        </p:blipFill>
        <p:spPr/>
      </p:pic>
      <p:cxnSp>
        <p:nvCxnSpPr>
          <p:cNvPr id="8" name="Straight Arrow Connector 7">
            <a:extLst>
              <a:ext uri="{FF2B5EF4-FFF2-40B4-BE49-F238E27FC236}">
                <a16:creationId xmlns:a16="http://schemas.microsoft.com/office/drawing/2014/main" id="{DE302357-3584-48E6-8091-26A83565F094}"/>
              </a:ext>
            </a:extLst>
          </p:cNvPr>
          <p:cNvCxnSpPr>
            <a:cxnSpLocks/>
          </p:cNvCxnSpPr>
          <p:nvPr/>
        </p:nvCxnSpPr>
        <p:spPr>
          <a:xfrm>
            <a:off x="6172200" y="3105150"/>
            <a:ext cx="0" cy="609600"/>
          </a:xfrm>
          <a:prstGeom prst="straightConnector1">
            <a:avLst/>
          </a:prstGeom>
          <a:ln w="57150">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012468"/>
      </p:ext>
    </p:extLst>
  </p:cSld>
  <p:clrMapOvr>
    <a:masterClrMapping/>
  </p:clrMapOvr>
</p:sld>
</file>

<file path=ppt/theme/theme1.xml><?xml version="1.0" encoding="utf-8"?>
<a:theme xmlns:a="http://schemas.openxmlformats.org/drawingml/2006/main" name="Office Theme">
  <a:themeElements>
    <a:clrScheme name="Custom 9">
      <a:dk1>
        <a:srgbClr val="323232"/>
      </a:dk1>
      <a:lt1>
        <a:srgbClr val="FFFFFF"/>
      </a:lt1>
      <a:dk2>
        <a:srgbClr val="1C1C1C"/>
      </a:dk2>
      <a:lt2>
        <a:srgbClr val="E8E8E8"/>
      </a:lt2>
      <a:accent1>
        <a:srgbClr val="00807C"/>
      </a:accent1>
      <a:accent2>
        <a:srgbClr val="8DC95E"/>
      </a:accent2>
      <a:accent3>
        <a:srgbClr val="FEFFFF"/>
      </a:accent3>
      <a:accent4>
        <a:srgbClr val="BBDC9E"/>
      </a:accent4>
      <a:accent5>
        <a:srgbClr val="8CB2B1"/>
      </a:accent5>
      <a:accent6>
        <a:srgbClr val="55A41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rmAutofit/>
      </a:bodyPr>
      <a:lstStyle>
        <a:defPPr marL="0" marR="0" indent="0" algn="ctr" defTabSz="9144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smtClean="0">
            <a:ln>
              <a:noFill/>
            </a:ln>
            <a:solidFill>
              <a:schemeClr val="tx1">
                <a:lumMod val="65000"/>
                <a:lumOff val="35000"/>
              </a:schemeClr>
            </a:solidFill>
            <a:effectLst/>
            <a:uLnTx/>
            <a:uFillTx/>
            <a:latin typeface="Century Gothic" pitchFamily="34"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26280</TotalTime>
  <Words>1464</Words>
  <Application>Microsoft Office PowerPoint</Application>
  <PresentationFormat>On-screen Show (16:9)</PresentationFormat>
  <Paragraphs>197</Paragraphs>
  <Slides>71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vt:lpstr>
      <vt:lpstr>Calibri</vt:lpstr>
      <vt:lpstr>Century Gothic</vt:lpstr>
      <vt:lpstr>Wingdings</vt:lpstr>
      <vt:lpstr>Office Theme</vt:lpstr>
      <vt:lpstr>PowerPoint Presentation</vt:lpstr>
      <vt:lpstr>Meet the presenter</vt:lpstr>
      <vt:lpstr>RL webinar series</vt:lpstr>
      <vt:lpstr>PowerPoint Presentation</vt:lpstr>
      <vt:lpstr>PowerPoint Presentation</vt:lpstr>
      <vt:lpstr>Root Cause Analysis</vt:lpstr>
      <vt:lpstr>RL6:RootCause</vt:lpstr>
      <vt:lpstr>File Creation</vt:lpstr>
      <vt:lpstr>Choose a Destination Module</vt:lpstr>
      <vt:lpstr>Send Data to RCA and Link the Files</vt:lpstr>
      <vt:lpstr>Navigate to The New RCA File</vt:lpstr>
      <vt:lpstr>Navigate to The New RCA File</vt:lpstr>
      <vt:lpstr>Investigation overview</vt:lpstr>
      <vt:lpstr>Investigation overview</vt:lpstr>
      <vt:lpstr>Preliminary Investigation</vt:lpstr>
      <vt:lpstr>Preliminary Investigation</vt:lpstr>
      <vt:lpstr>Build a Timeline of critical events</vt:lpstr>
      <vt:lpstr>Build a Timeline of critical events</vt:lpstr>
      <vt:lpstr>Build a Timeline of critical events</vt:lpstr>
      <vt:lpstr>Create and document Investigation Items</vt:lpstr>
      <vt:lpstr>Create and document Investigation Items</vt:lpstr>
      <vt:lpstr>Create and document Investigation Items</vt:lpstr>
      <vt:lpstr>Create and document Investigation Items</vt:lpstr>
      <vt:lpstr>Create and document Investigation Items</vt:lpstr>
      <vt:lpstr>Creating Action plans and Action items</vt:lpstr>
      <vt:lpstr>Creating Action plans and Action items</vt:lpstr>
      <vt:lpstr>Creating Action plans and Action items</vt:lpstr>
      <vt:lpstr>Learning and Analysis</vt:lpstr>
      <vt:lpstr>Learning and Analysis</vt:lpstr>
      <vt:lpstr>Learning and Analysis</vt:lpstr>
      <vt:lpstr>PowerPoint Presentation</vt:lpstr>
      <vt:lpstr>Changing Landscape</vt:lpstr>
      <vt:lpstr>Changing Landscape</vt:lpstr>
      <vt:lpstr>Changing Landscape</vt:lpstr>
      <vt:lpstr>RL6:RootCause History</vt:lpstr>
      <vt:lpstr>PowerPoint Presentation</vt:lpstr>
      <vt:lpstr>include, remove or Create New Tabs</vt:lpstr>
      <vt:lpstr>include, remove or Create New Tabs</vt:lpstr>
      <vt:lpstr>Embed Business Logic into forms</vt:lpstr>
      <vt:lpstr>Embed Business Logic into forms</vt:lpstr>
      <vt:lpstr>Configurable External Action Form</vt:lpstr>
      <vt:lpstr>PowerPoint Presentation</vt:lpstr>
      <vt:lpstr>Relaxed Workflow Requirements</vt:lpstr>
      <vt:lpstr>Linking Component (6.7.1)</vt:lpstr>
      <vt:lpstr>Import Investigation items</vt:lpstr>
      <vt:lpstr>Timeline Attachments</vt:lpstr>
      <vt:lpstr>PowerPoint Presentation</vt:lpstr>
      <vt:lpstr>Meet the presenter</vt:lpstr>
      <vt:lpstr>Bryan Medical Center</vt:lpstr>
      <vt:lpstr>RCA &amp; Case Review Process</vt:lpstr>
      <vt:lpstr>RCA &amp; Case Review Process</vt:lpstr>
      <vt:lpstr>RCA Module 6.7.0.2 Customization</vt:lpstr>
      <vt:lpstr>RCA Module 6.7.0.2 Customization</vt:lpstr>
      <vt:lpstr>PowerPoint Presentation</vt:lpstr>
      <vt:lpstr>File Notifications</vt:lpstr>
      <vt:lpstr>More Actions</vt:lpstr>
      <vt:lpstr>Redacting Text</vt:lpstr>
      <vt:lpstr>Constraint Set / Ratings Matrix</vt:lpstr>
      <vt:lpstr>Instructional Text</vt:lpstr>
      <vt:lpstr>PowerPoint Presentation</vt:lpstr>
      <vt:lpstr>Framework Support</vt:lpstr>
      <vt:lpstr>Different Root Cause Forms</vt:lpstr>
      <vt:lpstr>PowerPoint Presentation</vt:lpstr>
      <vt:lpstr>Meet the presenter</vt:lpstr>
      <vt:lpstr>Mercy Health</vt:lpstr>
      <vt:lpstr>Mercy Health’s early adoption of RCA</vt:lpstr>
      <vt:lpstr>Mercy Health’s upgrade to 6.7.1</vt:lpstr>
      <vt:lpstr>RCA improvements</vt:lpstr>
      <vt:lpstr>Mercy Health next steps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Laraine Domingo</dc:creator>
  <cp:lastModifiedBy>Akanksha Bawa</cp:lastModifiedBy>
  <cp:revision>1089</cp:revision>
  <dcterms:created xsi:type="dcterms:W3CDTF">2015-06-24T15:09:51Z</dcterms:created>
  <dcterms:modified xsi:type="dcterms:W3CDTF">2018-05-25T20:09:56Z</dcterms:modified>
</cp:coreProperties>
</file>