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7" r:id="rId2"/>
    <p:sldId id="275" r:id="rId3"/>
    <p:sldId id="282" r:id="rId4"/>
    <p:sldId id="276" r:id="rId5"/>
    <p:sldId id="269" r:id="rId6"/>
    <p:sldId id="262" r:id="rId7"/>
    <p:sldId id="284" r:id="rId8"/>
    <p:sldId id="258" r:id="rId9"/>
    <p:sldId id="309"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283" r:id="rId34"/>
    <p:sldId id="270"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B000"/>
    <a:srgbClr val="FAB210"/>
    <a:srgbClr val="FAA51D"/>
    <a:srgbClr val="00807C"/>
    <a:srgbClr val="C65027"/>
    <a:srgbClr val="70BDA9"/>
    <a:srgbClr val="000000"/>
    <a:srgbClr val="F37422"/>
    <a:srgbClr val="FED14F"/>
    <a:srgbClr val="F795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2" autoAdjust="0"/>
    <p:restoredTop sz="70641" autoAdjust="0"/>
  </p:normalViewPr>
  <p:slideViewPr>
    <p:cSldViewPr>
      <p:cViewPr varScale="1">
        <p:scale>
          <a:sx n="80" d="100"/>
          <a:sy n="80" d="100"/>
        </p:scale>
        <p:origin x="1662" y="78"/>
      </p:cViewPr>
      <p:guideLst>
        <p:guide orient="horz" pos="1620"/>
        <p:guide pos="2880"/>
      </p:guideLst>
    </p:cSldViewPr>
  </p:slideViewPr>
  <p:outlineViewPr>
    <p:cViewPr>
      <p:scale>
        <a:sx n="33" d="100"/>
        <a:sy n="33" d="100"/>
      </p:scale>
      <p:origin x="0" y="-66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5" d="100"/>
          <a:sy n="95" d="100"/>
        </p:scale>
        <p:origin x="3720"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200" b="1" dirty="0">
                <a:solidFill>
                  <a:sysClr val="windowText" lastClr="000000"/>
                </a:solidFill>
              </a:rPr>
              <a:t>Reported Workplace Violence Events in the Safety Reporting System (SRS) by Year</a:t>
            </a:r>
          </a:p>
          <a:p>
            <a:pPr>
              <a:defRPr b="1">
                <a:solidFill>
                  <a:sysClr val="windowText" lastClr="000000"/>
                </a:solidFill>
              </a:defRPr>
            </a:pPr>
            <a:r>
              <a:rPr lang="en-US" sz="1200" b="1" dirty="0">
                <a:solidFill>
                  <a:sysClr val="windowText" lastClr="000000"/>
                </a:solidFill>
              </a:rPr>
              <a:t>January 1, 2013 - September 28, 2017</a:t>
            </a:r>
          </a:p>
        </c:rich>
      </c:tx>
      <c:layout>
        <c:manualLayout>
          <c:xMode val="edge"/>
          <c:yMode val="edge"/>
          <c:x val="0.10830153775341426"/>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2549043785634177E-2"/>
          <c:y val="0.29192184310294544"/>
          <c:w val="0.94104528880198701"/>
          <c:h val="0.60067876932050157"/>
        </c:manualLayout>
      </c:layout>
      <c:barChart>
        <c:barDir val="col"/>
        <c:grouping val="clustered"/>
        <c:varyColors val="0"/>
        <c:ser>
          <c:idx val="0"/>
          <c:order val="0"/>
          <c:tx>
            <c:strRef>
              <c:f>Data!$A$14</c:f>
              <c:strCache>
                <c:ptCount val="1"/>
                <c:pt idx="0">
                  <c:v>Total</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Data!$C$2:$G$2</c:f>
              <c:strCache>
                <c:ptCount val="5"/>
                <c:pt idx="0">
                  <c:v>CY 2013</c:v>
                </c:pt>
                <c:pt idx="1">
                  <c:v>CY 2014</c:v>
                </c:pt>
                <c:pt idx="2">
                  <c:v>CY 2015</c:v>
                </c:pt>
                <c:pt idx="3">
                  <c:v>CY 2016</c:v>
                </c:pt>
                <c:pt idx="4">
                  <c:v>CY 2017 YTD</c:v>
                </c:pt>
              </c:strCache>
            </c:strRef>
          </c:cat>
          <c:val>
            <c:numRef>
              <c:f>Data!$C$14:$G$14</c:f>
              <c:numCache>
                <c:formatCode>General</c:formatCode>
                <c:ptCount val="5"/>
                <c:pt idx="0">
                  <c:v>121</c:v>
                </c:pt>
                <c:pt idx="1">
                  <c:v>128</c:v>
                </c:pt>
                <c:pt idx="2">
                  <c:v>204</c:v>
                </c:pt>
                <c:pt idx="3">
                  <c:v>193</c:v>
                </c:pt>
                <c:pt idx="4">
                  <c:v>172</c:v>
                </c:pt>
              </c:numCache>
            </c:numRef>
          </c:val>
          <c:extLst>
            <c:ext xmlns:c16="http://schemas.microsoft.com/office/drawing/2014/chart" uri="{C3380CC4-5D6E-409C-BE32-E72D297353CC}">
              <c16:uniqueId val="{00000000-6E95-4853-B0EE-52606528898E}"/>
            </c:ext>
          </c:extLst>
        </c:ser>
        <c:dLbls>
          <c:dLblPos val="inEnd"/>
          <c:showLegendKey val="0"/>
          <c:showVal val="1"/>
          <c:showCatName val="0"/>
          <c:showSerName val="0"/>
          <c:showPercent val="0"/>
          <c:showBubbleSize val="0"/>
        </c:dLbls>
        <c:gapWidth val="219"/>
        <c:overlap val="-27"/>
        <c:axId val="667464608"/>
        <c:axId val="667464936"/>
      </c:barChart>
      <c:lineChart>
        <c:grouping val="standard"/>
        <c:varyColors val="0"/>
        <c:ser>
          <c:idx val="1"/>
          <c:order val="1"/>
          <c:tx>
            <c:strRef>
              <c:f>Data!$A$15</c:f>
              <c:strCache>
                <c:ptCount val="1"/>
                <c:pt idx="0">
                  <c:v>Monthly Average</c:v>
                </c:pt>
              </c:strCache>
            </c:strRef>
          </c:tx>
          <c:spPr>
            <a:ln w="28575" cap="rnd">
              <a:noFill/>
              <a:round/>
            </a:ln>
            <a:effectLst/>
          </c:spPr>
          <c:marker>
            <c:symbol val="dash"/>
            <c:size val="16"/>
            <c:spPr>
              <a:solidFill>
                <a:srgbClr val="C000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Data!$C$15:$G$15</c:f>
              <c:numCache>
                <c:formatCode>0</c:formatCode>
                <c:ptCount val="5"/>
                <c:pt idx="0">
                  <c:v>10.083333333333334</c:v>
                </c:pt>
                <c:pt idx="1">
                  <c:v>10.666666666666666</c:v>
                </c:pt>
                <c:pt idx="2">
                  <c:v>17</c:v>
                </c:pt>
                <c:pt idx="3">
                  <c:v>16.083333333333332</c:v>
                </c:pt>
                <c:pt idx="4">
                  <c:v>19.111111111111111</c:v>
                </c:pt>
              </c:numCache>
            </c:numRef>
          </c:val>
          <c:smooth val="0"/>
          <c:extLst>
            <c:ext xmlns:c16="http://schemas.microsoft.com/office/drawing/2014/chart" uri="{C3380CC4-5D6E-409C-BE32-E72D297353CC}">
              <c16:uniqueId val="{00000001-6E95-4853-B0EE-52606528898E}"/>
            </c:ext>
          </c:extLst>
        </c:ser>
        <c:dLbls>
          <c:showLegendKey val="0"/>
          <c:showVal val="0"/>
          <c:showCatName val="0"/>
          <c:showSerName val="0"/>
          <c:showPercent val="0"/>
          <c:showBubbleSize val="0"/>
        </c:dLbls>
        <c:marker val="1"/>
        <c:smooth val="0"/>
        <c:axId val="667464608"/>
        <c:axId val="667464936"/>
      </c:lineChart>
      <c:catAx>
        <c:axId val="66746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7464936"/>
        <c:crosses val="autoZero"/>
        <c:auto val="1"/>
        <c:lblAlgn val="ctr"/>
        <c:lblOffset val="100"/>
        <c:noMultiLvlLbl val="0"/>
      </c:catAx>
      <c:valAx>
        <c:axId val="6674649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7464608"/>
        <c:crosses val="autoZero"/>
        <c:crossBetween val="between"/>
      </c:valAx>
      <c:spPr>
        <a:noFill/>
        <a:ln w="25400">
          <a:noFill/>
        </a:ln>
        <a:effectLst/>
      </c:spPr>
    </c:plotArea>
    <c:legend>
      <c:legendPos val="t"/>
      <c:layout>
        <c:manualLayout>
          <c:xMode val="edge"/>
          <c:yMode val="edge"/>
          <c:x val="0.32206972901704006"/>
          <c:y val="0.18054141651598224"/>
          <c:w val="0.33044631166070676"/>
          <c:h val="8.101895596383783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200" b="1" i="0" baseline="0" dirty="0">
                <a:solidFill>
                  <a:sysClr val="windowText" lastClr="000000"/>
                </a:solidFill>
                <a:effectLst/>
              </a:rPr>
              <a:t>Reported Workplace Violence Events in the Safety Reporting System (SRS)</a:t>
            </a:r>
            <a:endParaRPr lang="en-US" sz="1200" dirty="0">
              <a:solidFill>
                <a:sysClr val="windowText" lastClr="000000"/>
              </a:solidFill>
              <a:effectLst/>
            </a:endParaRPr>
          </a:p>
          <a:p>
            <a:pPr>
              <a:defRPr>
                <a:solidFill>
                  <a:sysClr val="windowText" lastClr="000000"/>
                </a:solidFill>
              </a:defRPr>
            </a:pPr>
            <a:r>
              <a:rPr lang="en-US" sz="1200" b="1" i="0" baseline="0" dirty="0">
                <a:solidFill>
                  <a:sysClr val="windowText" lastClr="000000"/>
                </a:solidFill>
                <a:effectLst/>
              </a:rPr>
              <a:t>CY 2017 YTD Compared to CY 2016</a:t>
            </a:r>
            <a:endParaRPr lang="en-US" sz="1200" dirty="0">
              <a:solidFill>
                <a:sysClr val="windowText" lastClr="000000"/>
              </a:solidFill>
              <a:effectLst/>
            </a:endParaRPr>
          </a:p>
        </c:rich>
      </c:tx>
      <c:layout>
        <c:manualLayout>
          <c:xMode val="edge"/>
          <c:yMode val="edge"/>
          <c:x val="0.1179831612087676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clustered"/>
        <c:varyColors val="0"/>
        <c:ser>
          <c:idx val="0"/>
          <c:order val="0"/>
          <c:tx>
            <c:strRef>
              <c:f>Data!$F$2</c:f>
              <c:strCache>
                <c:ptCount val="1"/>
                <c:pt idx="0">
                  <c:v>CY 2016</c:v>
                </c:pt>
              </c:strCache>
            </c:strRef>
          </c:tx>
          <c:spPr>
            <a:solidFill>
              <a:schemeClr val="bg1">
                <a:lumMod val="65000"/>
              </a:schemeClr>
            </a:solidFill>
            <a:ln>
              <a:noFill/>
            </a:ln>
            <a:effectLst/>
          </c:spPr>
          <c:invertIfNegative val="0"/>
          <c:cat>
            <c:strRef>
              <c:f>Data!$A$3:$A$12</c:f>
              <c:strCache>
                <c:ptCount val="10"/>
                <c:pt idx="0">
                  <c:v>Sexual Assault/Abuse by/on a Staff Member</c:v>
                </c:pt>
                <c:pt idx="1">
                  <c:v>Weapons</c:v>
                </c:pt>
                <c:pt idx="2">
                  <c:v>Sexual Assault/Abuse by/on a Patient</c:v>
                </c:pt>
                <c:pt idx="3">
                  <c:v>Physical Assault/Battery by/on a Staff Member</c:v>
                </c:pt>
                <c:pt idx="4">
                  <c:v>Threat of Violence</c:v>
                </c:pt>
                <c:pt idx="5">
                  <c:v>Disorderly Person</c:v>
                </c:pt>
                <c:pt idx="6">
                  <c:v>Intimidating/Disruptive Behavior by Visitor</c:v>
                </c:pt>
                <c:pt idx="7">
                  <c:v>Abuse/Assault of a Patient</c:v>
                </c:pt>
                <c:pt idx="8">
                  <c:v>Intimidating/Disruptive Behavior by Patient</c:v>
                </c:pt>
                <c:pt idx="9">
                  <c:v>Abuse/Assault by a Patient</c:v>
                </c:pt>
              </c:strCache>
            </c:strRef>
          </c:cat>
          <c:val>
            <c:numRef>
              <c:f>Data!$F$3:$F$12</c:f>
              <c:numCache>
                <c:formatCode>General</c:formatCode>
                <c:ptCount val="10"/>
                <c:pt idx="0">
                  <c:v>0</c:v>
                </c:pt>
                <c:pt idx="1">
                  <c:v>4</c:v>
                </c:pt>
                <c:pt idx="2">
                  <c:v>1</c:v>
                </c:pt>
                <c:pt idx="3">
                  <c:v>13</c:v>
                </c:pt>
                <c:pt idx="4">
                  <c:v>6</c:v>
                </c:pt>
                <c:pt idx="5">
                  <c:v>4</c:v>
                </c:pt>
                <c:pt idx="6">
                  <c:v>4</c:v>
                </c:pt>
                <c:pt idx="7">
                  <c:v>18</c:v>
                </c:pt>
                <c:pt idx="8">
                  <c:v>19</c:v>
                </c:pt>
                <c:pt idx="9">
                  <c:v>124</c:v>
                </c:pt>
              </c:numCache>
            </c:numRef>
          </c:val>
          <c:extLst>
            <c:ext xmlns:c16="http://schemas.microsoft.com/office/drawing/2014/chart" uri="{C3380CC4-5D6E-409C-BE32-E72D297353CC}">
              <c16:uniqueId val="{00000000-7A88-4493-9400-296C94767F19}"/>
            </c:ext>
          </c:extLst>
        </c:ser>
        <c:dLbls>
          <c:showLegendKey val="0"/>
          <c:showVal val="0"/>
          <c:showCatName val="0"/>
          <c:showSerName val="0"/>
          <c:showPercent val="0"/>
          <c:showBubbleSize val="0"/>
        </c:dLbls>
        <c:gapWidth val="60"/>
        <c:axId val="681261584"/>
        <c:axId val="675393848"/>
      </c:barChart>
      <c:barChart>
        <c:barDir val="bar"/>
        <c:grouping val="clustered"/>
        <c:varyColors val="0"/>
        <c:ser>
          <c:idx val="1"/>
          <c:order val="1"/>
          <c:tx>
            <c:strRef>
              <c:f>Data!$G$2</c:f>
              <c:strCache>
                <c:ptCount val="1"/>
                <c:pt idx="0">
                  <c:v>CY 2017 YTD</c:v>
                </c:pt>
              </c:strCache>
            </c:strRef>
          </c:tx>
          <c:spPr>
            <a:solidFill>
              <a:schemeClr val="accent1">
                <a:lumMod val="50000"/>
              </a:schemeClr>
            </a:solidFill>
            <a:ln>
              <a:noFill/>
            </a:ln>
            <a:effectLst/>
          </c:spPr>
          <c:invertIfNegative val="0"/>
          <c:dLbls>
            <c:dLbl>
              <c:idx val="7"/>
              <c:layout>
                <c:manualLayout>
                  <c:x val="0"/>
                  <c:y val="1.0033144928778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54-437A-B4A3-1DE0AE79DA6D}"/>
                </c:ext>
              </c:extLst>
            </c:dLbl>
            <c:dLbl>
              <c:idx val="8"/>
              <c:layout>
                <c:manualLayout>
                  <c:x val="-4.543611515252756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7C-4DC5-B681-AD9603074B9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Data!$A$3:$A$12</c:f>
              <c:strCache>
                <c:ptCount val="10"/>
                <c:pt idx="0">
                  <c:v>Sexual Assault/Abuse by/on a Staff Member</c:v>
                </c:pt>
                <c:pt idx="1">
                  <c:v>Weapons</c:v>
                </c:pt>
                <c:pt idx="2">
                  <c:v>Sexual Assault/Abuse by/on a Patient</c:v>
                </c:pt>
                <c:pt idx="3">
                  <c:v>Physical Assault/Battery by/on a Staff Member</c:v>
                </c:pt>
                <c:pt idx="4">
                  <c:v>Threat of Violence</c:v>
                </c:pt>
                <c:pt idx="5">
                  <c:v>Disorderly Person</c:v>
                </c:pt>
                <c:pt idx="6">
                  <c:v>Intimidating/Disruptive Behavior by Visitor</c:v>
                </c:pt>
                <c:pt idx="7">
                  <c:v>Abuse/Assault of a Patient</c:v>
                </c:pt>
                <c:pt idx="8">
                  <c:v>Intimidating/Disruptive Behavior by Patient</c:v>
                </c:pt>
                <c:pt idx="9">
                  <c:v>Abuse/Assault by a Patient</c:v>
                </c:pt>
              </c:strCache>
            </c:strRef>
          </c:cat>
          <c:val>
            <c:numRef>
              <c:f>Data!$G$3:$G$12</c:f>
              <c:numCache>
                <c:formatCode>General</c:formatCode>
                <c:ptCount val="10"/>
                <c:pt idx="0">
                  <c:v>1</c:v>
                </c:pt>
                <c:pt idx="1">
                  <c:v>1</c:v>
                </c:pt>
                <c:pt idx="2">
                  <c:v>2</c:v>
                </c:pt>
                <c:pt idx="3">
                  <c:v>6</c:v>
                </c:pt>
                <c:pt idx="4">
                  <c:v>9</c:v>
                </c:pt>
                <c:pt idx="5">
                  <c:v>11</c:v>
                </c:pt>
                <c:pt idx="6">
                  <c:v>12</c:v>
                </c:pt>
                <c:pt idx="7">
                  <c:v>13</c:v>
                </c:pt>
                <c:pt idx="8">
                  <c:v>15</c:v>
                </c:pt>
                <c:pt idx="9">
                  <c:v>102</c:v>
                </c:pt>
              </c:numCache>
            </c:numRef>
          </c:val>
          <c:extLst>
            <c:ext xmlns:c16="http://schemas.microsoft.com/office/drawing/2014/chart" uri="{C3380CC4-5D6E-409C-BE32-E72D297353CC}">
              <c16:uniqueId val="{00000001-7A88-4493-9400-296C94767F19}"/>
            </c:ext>
          </c:extLst>
        </c:ser>
        <c:dLbls>
          <c:showLegendKey val="0"/>
          <c:showVal val="0"/>
          <c:showCatName val="0"/>
          <c:showSerName val="0"/>
          <c:showPercent val="0"/>
          <c:showBubbleSize val="0"/>
        </c:dLbls>
        <c:gapWidth val="182"/>
        <c:axId val="675446984"/>
        <c:axId val="501754448"/>
      </c:barChart>
      <c:catAx>
        <c:axId val="681261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75393848"/>
        <c:crosses val="autoZero"/>
        <c:auto val="1"/>
        <c:lblAlgn val="ctr"/>
        <c:lblOffset val="100"/>
        <c:noMultiLvlLbl val="0"/>
      </c:catAx>
      <c:valAx>
        <c:axId val="675393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261584"/>
        <c:crosses val="autoZero"/>
        <c:crossBetween val="between"/>
      </c:valAx>
      <c:valAx>
        <c:axId val="501754448"/>
        <c:scaling>
          <c:orientation val="minMax"/>
        </c:scaling>
        <c:delete val="1"/>
        <c:axPos val="t"/>
        <c:numFmt formatCode="General" sourceLinked="1"/>
        <c:majorTickMark val="out"/>
        <c:minorTickMark val="none"/>
        <c:tickLblPos val="nextTo"/>
        <c:crossAx val="675446984"/>
        <c:crosses val="max"/>
        <c:crossBetween val="between"/>
      </c:valAx>
      <c:catAx>
        <c:axId val="675446984"/>
        <c:scaling>
          <c:orientation val="minMax"/>
        </c:scaling>
        <c:delete val="1"/>
        <c:axPos val="l"/>
        <c:numFmt formatCode="General" sourceLinked="1"/>
        <c:majorTickMark val="out"/>
        <c:minorTickMark val="none"/>
        <c:tickLblPos val="nextTo"/>
        <c:crossAx val="501754448"/>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Data!$F$2</c:f>
              <c:strCache>
                <c:ptCount val="1"/>
                <c:pt idx="0">
                  <c:v>CY 2016</c:v>
                </c:pt>
              </c:strCache>
            </c:strRef>
          </c:tx>
          <c:spPr>
            <a:solidFill>
              <a:schemeClr val="bg1">
                <a:lumMod val="65000"/>
              </a:schemeClr>
            </a:solidFill>
            <a:ln>
              <a:noFill/>
            </a:ln>
            <a:effectLst/>
          </c:spPr>
          <c:invertIfNegative val="0"/>
          <c:cat>
            <c:strRef>
              <c:f>Data!$A$13</c:f>
              <c:strCache>
                <c:ptCount val="1"/>
                <c:pt idx="0">
                  <c:v>Total Assaults</c:v>
                </c:pt>
              </c:strCache>
            </c:strRef>
          </c:cat>
          <c:val>
            <c:numRef>
              <c:f>Data!$F$13</c:f>
              <c:numCache>
                <c:formatCode>General</c:formatCode>
                <c:ptCount val="1"/>
                <c:pt idx="0">
                  <c:v>156</c:v>
                </c:pt>
              </c:numCache>
            </c:numRef>
          </c:val>
          <c:extLst>
            <c:ext xmlns:c16="http://schemas.microsoft.com/office/drawing/2014/chart" uri="{C3380CC4-5D6E-409C-BE32-E72D297353CC}">
              <c16:uniqueId val="{00000000-A308-4932-B974-1E0A4356252C}"/>
            </c:ext>
          </c:extLst>
        </c:ser>
        <c:dLbls>
          <c:showLegendKey val="0"/>
          <c:showVal val="0"/>
          <c:showCatName val="0"/>
          <c:showSerName val="0"/>
          <c:showPercent val="0"/>
          <c:showBubbleSize val="0"/>
        </c:dLbls>
        <c:gapWidth val="60"/>
        <c:axId val="523752608"/>
        <c:axId val="523751296"/>
      </c:barChart>
      <c:barChart>
        <c:barDir val="bar"/>
        <c:grouping val="clustered"/>
        <c:varyColors val="0"/>
        <c:ser>
          <c:idx val="1"/>
          <c:order val="1"/>
          <c:tx>
            <c:strRef>
              <c:f>Data!$G$2</c:f>
              <c:strCache>
                <c:ptCount val="1"/>
                <c:pt idx="0">
                  <c:v>CY 2017 YTD</c:v>
                </c:pt>
              </c:strCache>
            </c:strRef>
          </c:tx>
          <c:spPr>
            <a:solidFill>
              <a:schemeClr val="tx2"/>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2-A308-4932-B974-1E0A4356252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Data!$A$13</c:f>
              <c:strCache>
                <c:ptCount val="1"/>
                <c:pt idx="0">
                  <c:v>Total Assaults</c:v>
                </c:pt>
              </c:strCache>
            </c:strRef>
          </c:cat>
          <c:val>
            <c:numRef>
              <c:f>Data!$G$13</c:f>
              <c:numCache>
                <c:formatCode>General</c:formatCode>
                <c:ptCount val="1"/>
                <c:pt idx="0">
                  <c:v>124</c:v>
                </c:pt>
              </c:numCache>
            </c:numRef>
          </c:val>
          <c:extLst>
            <c:ext xmlns:c16="http://schemas.microsoft.com/office/drawing/2014/chart" uri="{C3380CC4-5D6E-409C-BE32-E72D297353CC}">
              <c16:uniqueId val="{00000003-A308-4932-B974-1E0A4356252C}"/>
            </c:ext>
          </c:extLst>
        </c:ser>
        <c:dLbls>
          <c:showLegendKey val="0"/>
          <c:showVal val="0"/>
          <c:showCatName val="0"/>
          <c:showSerName val="0"/>
          <c:showPercent val="0"/>
          <c:showBubbleSize val="0"/>
        </c:dLbls>
        <c:gapWidth val="150"/>
        <c:axId val="799175088"/>
        <c:axId val="799177056"/>
      </c:barChart>
      <c:catAx>
        <c:axId val="523752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23751296"/>
        <c:crosses val="autoZero"/>
        <c:auto val="1"/>
        <c:lblAlgn val="ctr"/>
        <c:lblOffset val="100"/>
        <c:noMultiLvlLbl val="0"/>
      </c:catAx>
      <c:valAx>
        <c:axId val="5237512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3752608"/>
        <c:crosses val="autoZero"/>
        <c:crossBetween val="between"/>
      </c:valAx>
      <c:valAx>
        <c:axId val="799177056"/>
        <c:scaling>
          <c:orientation val="minMax"/>
        </c:scaling>
        <c:delete val="1"/>
        <c:axPos val="t"/>
        <c:numFmt formatCode="General" sourceLinked="1"/>
        <c:majorTickMark val="out"/>
        <c:minorTickMark val="none"/>
        <c:tickLblPos val="nextTo"/>
        <c:crossAx val="799175088"/>
        <c:crosses val="max"/>
        <c:crossBetween val="between"/>
      </c:valAx>
      <c:catAx>
        <c:axId val="799175088"/>
        <c:scaling>
          <c:orientation val="minMax"/>
        </c:scaling>
        <c:delete val="1"/>
        <c:axPos val="l"/>
        <c:numFmt formatCode="General" sourceLinked="1"/>
        <c:majorTickMark val="out"/>
        <c:minorTickMark val="none"/>
        <c:tickLblPos val="nextTo"/>
        <c:crossAx val="799177056"/>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panose="020B0604020202020204" pitchFamily="34" charset="0"/>
                <a:ea typeface="Calibri"/>
                <a:cs typeface="Arial" panose="020B0604020202020204" pitchFamily="34" charset="0"/>
              </a:defRPr>
            </a:pPr>
            <a:r>
              <a:rPr lang="en-US" sz="1200">
                <a:latin typeface="Arial" panose="020B0604020202020204" pitchFamily="34" charset="0"/>
                <a:cs typeface="Arial" panose="020B0604020202020204" pitchFamily="34" charset="0"/>
              </a:rPr>
              <a:t>Numbers of Assaults Over Last 12 Months, Total and by Campus</a:t>
            </a:r>
          </a:p>
        </c:rich>
      </c:tx>
      <c:layout>
        <c:manualLayout>
          <c:xMode val="edge"/>
          <c:yMode val="edge"/>
          <c:x val="0.24198580370529582"/>
          <c:y val="3.092097739751035E-2"/>
        </c:manualLayout>
      </c:layout>
      <c:overlay val="1"/>
    </c:title>
    <c:autoTitleDeleted val="0"/>
    <c:plotArea>
      <c:layout>
        <c:manualLayout>
          <c:layoutTarget val="inner"/>
          <c:xMode val="edge"/>
          <c:yMode val="edge"/>
          <c:x val="4.7497673901873379E-2"/>
          <c:y val="0.10806498024956183"/>
          <c:w val="0.94495047209204541"/>
          <c:h val="0.7927297179248779"/>
        </c:manualLayout>
      </c:layout>
      <c:lineChart>
        <c:grouping val="standard"/>
        <c:varyColors val="0"/>
        <c:ser>
          <c:idx val="1"/>
          <c:order val="0"/>
          <c:tx>
            <c:strRef>
              <c:f>'Assaults Graphs 1'!$B$25</c:f>
              <c:strCache>
                <c:ptCount val="1"/>
                <c:pt idx="0">
                  <c:v>Salem</c:v>
                </c:pt>
              </c:strCache>
            </c:strRef>
          </c:tx>
          <c:spPr>
            <a:ln w="25400">
              <a:solidFill>
                <a:srgbClr val="00B0F0"/>
              </a:solidFill>
              <a:prstDash val="dash"/>
            </a:ln>
          </c:spPr>
          <c:marker>
            <c:symbol val="none"/>
          </c:marker>
          <c:cat>
            <c:strRef>
              <c:f>'Assaults Graphs 1'!$V$24:$AH$24</c:f>
              <c:strCache>
                <c:ptCount val="13"/>
                <c:pt idx="0">
                  <c:v>Aug </c:v>
                </c:pt>
                <c:pt idx="1">
                  <c:v>Sep </c:v>
                </c:pt>
                <c:pt idx="2">
                  <c:v>Oct </c:v>
                </c:pt>
                <c:pt idx="3">
                  <c:v>Nov </c:v>
                </c:pt>
                <c:pt idx="4">
                  <c:v>Dec </c:v>
                </c:pt>
                <c:pt idx="5">
                  <c:v>Jan '17</c:v>
                </c:pt>
                <c:pt idx="6">
                  <c:v>Feb</c:v>
                </c:pt>
                <c:pt idx="7">
                  <c:v>Mar</c:v>
                </c:pt>
                <c:pt idx="8">
                  <c:v>Apr</c:v>
                </c:pt>
                <c:pt idx="9">
                  <c:v>May</c:v>
                </c:pt>
                <c:pt idx="10">
                  <c:v>Jun</c:v>
                </c:pt>
                <c:pt idx="11">
                  <c:v>Jul</c:v>
                </c:pt>
                <c:pt idx="12">
                  <c:v>Aug</c:v>
                </c:pt>
              </c:strCache>
            </c:strRef>
          </c:cat>
          <c:val>
            <c:numRef>
              <c:f>'Assaults Graphs 1'!$V$25:$AH$25</c:f>
              <c:numCache>
                <c:formatCode>General</c:formatCode>
                <c:ptCount val="13"/>
                <c:pt idx="0">
                  <c:v>13</c:v>
                </c:pt>
                <c:pt idx="1">
                  <c:v>22</c:v>
                </c:pt>
                <c:pt idx="2">
                  <c:v>28</c:v>
                </c:pt>
                <c:pt idx="3">
                  <c:v>14</c:v>
                </c:pt>
                <c:pt idx="4">
                  <c:v>9</c:v>
                </c:pt>
                <c:pt idx="5">
                  <c:v>10</c:v>
                </c:pt>
                <c:pt idx="6">
                  <c:v>20</c:v>
                </c:pt>
                <c:pt idx="7">
                  <c:v>17</c:v>
                </c:pt>
                <c:pt idx="8">
                  <c:v>22</c:v>
                </c:pt>
                <c:pt idx="9">
                  <c:v>11</c:v>
                </c:pt>
                <c:pt idx="10">
                  <c:v>20</c:v>
                </c:pt>
                <c:pt idx="11">
                  <c:v>18</c:v>
                </c:pt>
                <c:pt idx="12">
                  <c:v>20</c:v>
                </c:pt>
              </c:numCache>
            </c:numRef>
          </c:val>
          <c:smooth val="0"/>
          <c:extLst>
            <c:ext xmlns:c16="http://schemas.microsoft.com/office/drawing/2014/chart" uri="{C3380CC4-5D6E-409C-BE32-E72D297353CC}">
              <c16:uniqueId val="{00000001-3182-4EC9-9F9D-2597575AF766}"/>
            </c:ext>
          </c:extLst>
        </c:ser>
        <c:ser>
          <c:idx val="0"/>
          <c:order val="1"/>
          <c:tx>
            <c:strRef>
              <c:f>'Assaults Graphs 1'!$B$26</c:f>
              <c:strCache>
                <c:ptCount val="1"/>
                <c:pt idx="0">
                  <c:v>Union</c:v>
                </c:pt>
              </c:strCache>
            </c:strRef>
          </c:tx>
          <c:spPr>
            <a:ln w="25400">
              <a:solidFill>
                <a:srgbClr val="00B050"/>
              </a:solidFill>
              <a:prstDash val="lgDashDot"/>
            </a:ln>
          </c:spPr>
          <c:marker>
            <c:symbol val="none"/>
          </c:marker>
          <c:cat>
            <c:strRef>
              <c:f>'Assaults Graphs 1'!$V$24:$AH$24</c:f>
              <c:strCache>
                <c:ptCount val="13"/>
                <c:pt idx="0">
                  <c:v>Aug </c:v>
                </c:pt>
                <c:pt idx="1">
                  <c:v>Sep </c:v>
                </c:pt>
                <c:pt idx="2">
                  <c:v>Oct </c:v>
                </c:pt>
                <c:pt idx="3">
                  <c:v>Nov </c:v>
                </c:pt>
                <c:pt idx="4">
                  <c:v>Dec </c:v>
                </c:pt>
                <c:pt idx="5">
                  <c:v>Jan '17</c:v>
                </c:pt>
                <c:pt idx="6">
                  <c:v>Feb</c:v>
                </c:pt>
                <c:pt idx="7">
                  <c:v>Mar</c:v>
                </c:pt>
                <c:pt idx="8">
                  <c:v>Apr</c:v>
                </c:pt>
                <c:pt idx="9">
                  <c:v>May</c:v>
                </c:pt>
                <c:pt idx="10">
                  <c:v>Jun</c:v>
                </c:pt>
                <c:pt idx="11">
                  <c:v>Jul</c:v>
                </c:pt>
                <c:pt idx="12">
                  <c:v>Aug</c:v>
                </c:pt>
              </c:strCache>
            </c:strRef>
          </c:cat>
          <c:val>
            <c:numRef>
              <c:f>'Assaults Graphs 1'!$V$26:$AH$26</c:f>
              <c:numCache>
                <c:formatCode>General</c:formatCode>
                <c:ptCount val="13"/>
                <c:pt idx="0">
                  <c:v>15</c:v>
                </c:pt>
                <c:pt idx="1">
                  <c:v>23</c:v>
                </c:pt>
                <c:pt idx="2">
                  <c:v>19</c:v>
                </c:pt>
                <c:pt idx="3">
                  <c:v>13</c:v>
                </c:pt>
                <c:pt idx="4">
                  <c:v>14</c:v>
                </c:pt>
                <c:pt idx="5">
                  <c:v>8</c:v>
                </c:pt>
                <c:pt idx="6">
                  <c:v>8</c:v>
                </c:pt>
                <c:pt idx="7">
                  <c:v>7</c:v>
                </c:pt>
                <c:pt idx="8">
                  <c:v>14</c:v>
                </c:pt>
                <c:pt idx="9">
                  <c:v>24</c:v>
                </c:pt>
                <c:pt idx="10">
                  <c:v>23</c:v>
                </c:pt>
                <c:pt idx="11">
                  <c:v>16</c:v>
                </c:pt>
                <c:pt idx="12">
                  <c:v>13</c:v>
                </c:pt>
              </c:numCache>
            </c:numRef>
          </c:val>
          <c:smooth val="0"/>
          <c:extLst>
            <c:ext xmlns:c16="http://schemas.microsoft.com/office/drawing/2014/chart" uri="{C3380CC4-5D6E-409C-BE32-E72D297353CC}">
              <c16:uniqueId val="{00000011-3182-4EC9-9F9D-2597575AF766}"/>
            </c:ext>
          </c:extLst>
        </c:ser>
        <c:ser>
          <c:idx val="2"/>
          <c:order val="2"/>
          <c:tx>
            <c:strRef>
              <c:f>'Assaults Graphs 1'!$B$27</c:f>
              <c:strCache>
                <c:ptCount val="1"/>
                <c:pt idx="0">
                  <c:v>Total</c:v>
                </c:pt>
              </c:strCache>
            </c:strRef>
          </c:tx>
          <c:spPr>
            <a:ln>
              <a:solidFill>
                <a:schemeClr val="tx2"/>
              </a:solidFill>
            </a:ln>
          </c:spPr>
          <c:marker>
            <c:symbol val="none"/>
          </c:marker>
          <c:dLbls>
            <c:dLbl>
              <c:idx val="0"/>
              <c:layout>
                <c:manualLayout>
                  <c:x val="-2.4023639429177315E-2"/>
                  <c:y val="-5.82334208223972E-2"/>
                </c:manualLayout>
              </c:layout>
              <c:spPr/>
              <c:txPr>
                <a:bodyPr/>
                <a:lstStyle/>
                <a:p>
                  <a:pPr>
                    <a:defRPr sz="1000" b="1" i="0" u="none" strike="noStrike" baseline="0">
                      <a:solidFill>
                        <a:srgbClr val="003366"/>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182-4EC9-9F9D-2597575AF766}"/>
                </c:ext>
              </c:extLst>
            </c:dLbl>
            <c:dLbl>
              <c:idx val="1"/>
              <c:layout>
                <c:manualLayout>
                  <c:x val="-2.3990822339260573E-2"/>
                  <c:y val="-3.601119860017498E-2"/>
                </c:manualLayout>
              </c:layout>
              <c:spPr/>
              <c:txPr>
                <a:bodyPr/>
                <a:lstStyle/>
                <a:p>
                  <a:pPr>
                    <a:defRPr sz="1000" b="1" i="0" u="none" strike="noStrike" baseline="0">
                      <a:solidFill>
                        <a:srgbClr val="003366"/>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182-4EC9-9F9D-2597575AF766}"/>
                </c:ext>
              </c:extLst>
            </c:dLbl>
            <c:dLbl>
              <c:idx val="3"/>
              <c:layout>
                <c:manualLayout>
                  <c:x val="-1.3493761140819965E-2"/>
                  <c:y val="-4.7472883866003693E-2"/>
                </c:manualLayout>
              </c:layout>
              <c:spPr>
                <a:noFill/>
                <a:ln w="25400">
                  <a:noFill/>
                </a:ln>
              </c:spPr>
              <c:txPr>
                <a:bodyPr/>
                <a:lstStyle/>
                <a:p>
                  <a:pPr>
                    <a:defRPr sz="1000" b="1" i="0" u="none" strike="noStrike" baseline="0">
                      <a:solidFill>
                        <a:srgbClr val="003366"/>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182-4EC9-9F9D-2597575AF766}"/>
                </c:ext>
              </c:extLst>
            </c:dLbl>
            <c:dLbl>
              <c:idx val="4"/>
              <c:layout>
                <c:manualLayout>
                  <c:x val="-3.1028697571743931E-2"/>
                  <c:y val="-4.4900087489063885E-2"/>
                </c:manualLayout>
              </c:layout>
              <c:spPr/>
              <c:txPr>
                <a:bodyPr/>
                <a:lstStyle/>
                <a:p>
                  <a:pPr>
                    <a:defRPr sz="1000" b="1" i="0" u="none" strike="noStrike" baseline="0">
                      <a:solidFill>
                        <a:srgbClr val="003366"/>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182-4EC9-9F9D-2597575AF766}"/>
                </c:ext>
              </c:extLst>
            </c:dLbl>
            <c:dLbl>
              <c:idx val="5"/>
              <c:layout>
                <c:manualLayout>
                  <c:x val="-2.4146420200148778E-2"/>
                  <c:y val="-4.605955550052622E-2"/>
                </c:manualLayout>
              </c:layout>
              <c:spPr/>
              <c:txPr>
                <a:bodyPr/>
                <a:lstStyle/>
                <a:p>
                  <a:pPr>
                    <a:defRPr sz="1000" b="1" i="0" u="none" strike="noStrike" baseline="0">
                      <a:solidFill>
                        <a:srgbClr val="003366"/>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182-4EC9-9F9D-2597575AF766}"/>
                </c:ext>
              </c:extLst>
            </c:dLbl>
            <c:dLbl>
              <c:idx val="6"/>
              <c:layout>
                <c:manualLayout>
                  <c:x val="-2.3964679911699781E-2"/>
                  <c:y val="-4.0455643044619426E-2"/>
                </c:manualLayout>
              </c:layout>
              <c:spPr/>
              <c:txPr>
                <a:bodyPr/>
                <a:lstStyle/>
                <a:p>
                  <a:pPr>
                    <a:defRPr sz="1000" b="1" i="0" u="none" strike="noStrike" baseline="0">
                      <a:solidFill>
                        <a:srgbClr val="003366"/>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182-4EC9-9F9D-2597575AF766}"/>
                </c:ext>
              </c:extLst>
            </c:dLbl>
            <c:dLbl>
              <c:idx val="7"/>
              <c:layout>
                <c:manualLayout>
                  <c:x val="-2.4030766207699974E-2"/>
                  <c:y val="-4.9344673814711339E-2"/>
                </c:manualLayout>
              </c:layout>
              <c:spPr/>
              <c:txPr>
                <a:bodyPr/>
                <a:lstStyle/>
                <a:p>
                  <a:pPr>
                    <a:defRPr sz="1000" b="1" i="0" u="none" strike="noStrike" baseline="0">
                      <a:solidFill>
                        <a:srgbClr val="003366"/>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182-4EC9-9F9D-2597575AF766}"/>
                </c:ext>
              </c:extLst>
            </c:dLbl>
            <c:dLbl>
              <c:idx val="8"/>
              <c:layout>
                <c:manualLayout>
                  <c:x val="-2.2262362900001869E-2"/>
                  <c:y val="-4.0455643044619502E-2"/>
                </c:manualLayout>
              </c:layout>
              <c:spPr/>
              <c:txPr>
                <a:bodyPr/>
                <a:lstStyle/>
                <a:p>
                  <a:pPr>
                    <a:defRPr sz="1000" b="1" i="0" u="none" strike="noStrike" baseline="0">
                      <a:solidFill>
                        <a:srgbClr val="003366"/>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182-4EC9-9F9D-2597575AF766}"/>
                </c:ext>
              </c:extLst>
            </c:dLbl>
            <c:dLbl>
              <c:idx val="9"/>
              <c:layout>
                <c:manualLayout>
                  <c:x val="-2.4042411917053415E-2"/>
                  <c:y val="-4.9344531933508393E-2"/>
                </c:manualLayout>
              </c:layout>
              <c:spPr/>
              <c:txPr>
                <a:bodyPr/>
                <a:lstStyle/>
                <a:p>
                  <a:pPr>
                    <a:defRPr sz="1000" b="1" i="0" u="none" strike="noStrike" baseline="0">
                      <a:solidFill>
                        <a:srgbClr val="003366"/>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182-4EC9-9F9D-2597575AF766}"/>
                </c:ext>
              </c:extLst>
            </c:dLbl>
            <c:dLbl>
              <c:idx val="10"/>
              <c:layout>
                <c:manualLayout>
                  <c:x val="-1.5174856131031429E-2"/>
                  <c:y val="-4.4900087489063864E-2"/>
                </c:manualLayout>
              </c:layout>
              <c:spPr/>
              <c:txPr>
                <a:bodyPr/>
                <a:lstStyle/>
                <a:p>
                  <a:pPr>
                    <a:defRPr sz="1000" b="1" i="0" u="none" strike="noStrike" baseline="0">
                      <a:solidFill>
                        <a:srgbClr val="003366"/>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182-4EC9-9F9D-2597575AF766}"/>
                </c:ext>
              </c:extLst>
            </c:dLbl>
            <c:dLbl>
              <c:idx val="11"/>
              <c:layout>
                <c:manualLayout>
                  <c:x val="-2.3986094453425109E-2"/>
                  <c:y val="-5.82334208223972E-2"/>
                </c:manualLayout>
              </c:layout>
              <c:spPr/>
              <c:txPr>
                <a:bodyPr/>
                <a:lstStyle/>
                <a:p>
                  <a:pPr>
                    <a:defRPr sz="1000" b="1" i="0" u="none" strike="noStrike" baseline="0">
                      <a:solidFill>
                        <a:srgbClr val="003366"/>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182-4EC9-9F9D-2597575AF766}"/>
                </c:ext>
              </c:extLst>
            </c:dLbl>
            <c:dLbl>
              <c:idx val="12"/>
              <c:layout>
                <c:manualLayout>
                  <c:x val="-2.7799968712518912E-3"/>
                  <c:y val="-3.601119860017498E-2"/>
                </c:manualLayout>
              </c:layout>
              <c:spPr/>
              <c:txPr>
                <a:bodyPr/>
                <a:lstStyle/>
                <a:p>
                  <a:pPr>
                    <a:defRPr sz="1000" b="1" i="0" u="none" strike="noStrike" baseline="0">
                      <a:solidFill>
                        <a:srgbClr val="003366"/>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182-4EC9-9F9D-2597575AF766}"/>
                </c:ext>
              </c:extLst>
            </c:dLbl>
            <c:spPr>
              <a:noFill/>
              <a:ln w="25400">
                <a:noFill/>
              </a:ln>
            </c:spPr>
            <c:txPr>
              <a:bodyPr wrap="square" lIns="38100" tIns="19050" rIns="38100" bIns="19050" anchor="ctr">
                <a:spAutoFit/>
              </a:bodyPr>
              <a:lstStyle/>
              <a:p>
                <a:pPr>
                  <a:defRPr sz="1000" b="1" i="0" u="none" strike="noStrike" baseline="0">
                    <a:solidFill>
                      <a:srgbClr val="003366"/>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'Assaults Graphs 1'!$V$24:$AH$24</c:f>
              <c:strCache>
                <c:ptCount val="13"/>
                <c:pt idx="0">
                  <c:v>Aug </c:v>
                </c:pt>
                <c:pt idx="1">
                  <c:v>Sep </c:v>
                </c:pt>
                <c:pt idx="2">
                  <c:v>Oct </c:v>
                </c:pt>
                <c:pt idx="3">
                  <c:v>Nov </c:v>
                </c:pt>
                <c:pt idx="4">
                  <c:v>Dec </c:v>
                </c:pt>
                <c:pt idx="5">
                  <c:v>Jan '17</c:v>
                </c:pt>
                <c:pt idx="6">
                  <c:v>Feb</c:v>
                </c:pt>
                <c:pt idx="7">
                  <c:v>Mar</c:v>
                </c:pt>
                <c:pt idx="8">
                  <c:v>Apr</c:v>
                </c:pt>
                <c:pt idx="9">
                  <c:v>May</c:v>
                </c:pt>
                <c:pt idx="10">
                  <c:v>Jun</c:v>
                </c:pt>
                <c:pt idx="11">
                  <c:v>Jul</c:v>
                </c:pt>
                <c:pt idx="12">
                  <c:v>Aug</c:v>
                </c:pt>
              </c:strCache>
            </c:strRef>
          </c:cat>
          <c:val>
            <c:numRef>
              <c:f>'Assaults Graphs 1'!$V$27:$AH$27</c:f>
              <c:numCache>
                <c:formatCode>General</c:formatCode>
                <c:ptCount val="13"/>
                <c:pt idx="0">
                  <c:v>28</c:v>
                </c:pt>
                <c:pt idx="1">
                  <c:v>45</c:v>
                </c:pt>
                <c:pt idx="2">
                  <c:v>47</c:v>
                </c:pt>
                <c:pt idx="3">
                  <c:v>27</c:v>
                </c:pt>
                <c:pt idx="4">
                  <c:v>23</c:v>
                </c:pt>
                <c:pt idx="5">
                  <c:v>18</c:v>
                </c:pt>
                <c:pt idx="6">
                  <c:v>28</c:v>
                </c:pt>
                <c:pt idx="7">
                  <c:v>24</c:v>
                </c:pt>
                <c:pt idx="8">
                  <c:v>36</c:v>
                </c:pt>
                <c:pt idx="9">
                  <c:v>35</c:v>
                </c:pt>
                <c:pt idx="10">
                  <c:v>43</c:v>
                </c:pt>
                <c:pt idx="11">
                  <c:v>34</c:v>
                </c:pt>
                <c:pt idx="12">
                  <c:v>33</c:v>
                </c:pt>
              </c:numCache>
            </c:numRef>
          </c:val>
          <c:smooth val="0"/>
          <c:extLst>
            <c:ext xmlns:c16="http://schemas.microsoft.com/office/drawing/2014/chart" uri="{C3380CC4-5D6E-409C-BE32-E72D297353CC}">
              <c16:uniqueId val="{0000001E-3182-4EC9-9F9D-2597575AF766}"/>
            </c:ext>
          </c:extLst>
        </c:ser>
        <c:ser>
          <c:idx val="3"/>
          <c:order val="3"/>
          <c:tx>
            <c:strRef>
              <c:f>'Assaults by Victim'!$A$13</c:f>
              <c:strCache>
                <c:ptCount val="1"/>
                <c:pt idx="0">
                  <c:v>Total assaults on Staff</c:v>
                </c:pt>
              </c:strCache>
            </c:strRef>
          </c:tx>
          <c:spPr>
            <a:ln w="28575">
              <a:solidFill>
                <a:srgbClr val="000000"/>
              </a:solidFill>
              <a:prstDash val="sysDash"/>
            </a:ln>
            <a:effectLst>
              <a:outerShdw blurRad="50800" dist="50800" dir="5400000" algn="ctr" rotWithShape="0">
                <a:schemeClr val="bg1"/>
              </a:outerShdw>
            </a:effectLst>
          </c:spPr>
          <c:marker>
            <c:symbol val="none"/>
          </c:marker>
          <c:cat>
            <c:strRef>
              <c:f>'Assaults Graphs 1'!$V$24:$AH$24</c:f>
              <c:strCache>
                <c:ptCount val="13"/>
                <c:pt idx="0">
                  <c:v>Aug </c:v>
                </c:pt>
                <c:pt idx="1">
                  <c:v>Sep </c:v>
                </c:pt>
                <c:pt idx="2">
                  <c:v>Oct </c:v>
                </c:pt>
                <c:pt idx="3">
                  <c:v>Nov </c:v>
                </c:pt>
                <c:pt idx="4">
                  <c:v>Dec </c:v>
                </c:pt>
                <c:pt idx="5">
                  <c:v>Jan '17</c:v>
                </c:pt>
                <c:pt idx="6">
                  <c:v>Feb</c:v>
                </c:pt>
                <c:pt idx="7">
                  <c:v>Mar</c:v>
                </c:pt>
                <c:pt idx="8">
                  <c:v>Apr</c:v>
                </c:pt>
                <c:pt idx="9">
                  <c:v>May</c:v>
                </c:pt>
                <c:pt idx="10">
                  <c:v>Jun</c:v>
                </c:pt>
                <c:pt idx="11">
                  <c:v>Jul</c:v>
                </c:pt>
                <c:pt idx="12">
                  <c:v>Aug</c:v>
                </c:pt>
              </c:strCache>
            </c:strRef>
          </c:cat>
          <c:val>
            <c:numRef>
              <c:f>'Assaults by Victim'!$U$13:$AG$13</c:f>
              <c:numCache>
                <c:formatCode>General</c:formatCode>
                <c:ptCount val="13"/>
                <c:pt idx="0">
                  <c:v>25</c:v>
                </c:pt>
                <c:pt idx="1">
                  <c:v>37</c:v>
                </c:pt>
                <c:pt idx="2">
                  <c:v>39</c:v>
                </c:pt>
                <c:pt idx="3">
                  <c:v>25</c:v>
                </c:pt>
                <c:pt idx="4">
                  <c:v>18</c:v>
                </c:pt>
                <c:pt idx="5">
                  <c:v>16</c:v>
                </c:pt>
                <c:pt idx="6">
                  <c:v>22</c:v>
                </c:pt>
                <c:pt idx="7">
                  <c:v>15</c:v>
                </c:pt>
                <c:pt idx="8">
                  <c:v>32</c:v>
                </c:pt>
                <c:pt idx="9">
                  <c:v>32</c:v>
                </c:pt>
                <c:pt idx="10">
                  <c:v>33</c:v>
                </c:pt>
                <c:pt idx="11">
                  <c:v>24</c:v>
                </c:pt>
                <c:pt idx="12">
                  <c:v>27</c:v>
                </c:pt>
              </c:numCache>
            </c:numRef>
          </c:val>
          <c:smooth val="0"/>
          <c:extLst>
            <c:ext xmlns:c16="http://schemas.microsoft.com/office/drawing/2014/chart" uri="{C3380CC4-5D6E-409C-BE32-E72D297353CC}">
              <c16:uniqueId val="{00000020-3182-4EC9-9F9D-2597575AF766}"/>
            </c:ext>
          </c:extLst>
        </c:ser>
        <c:dLbls>
          <c:showLegendKey val="0"/>
          <c:showVal val="0"/>
          <c:showCatName val="0"/>
          <c:showSerName val="0"/>
          <c:showPercent val="0"/>
          <c:showBubbleSize val="0"/>
        </c:dLbls>
        <c:smooth val="0"/>
        <c:axId val="832130144"/>
        <c:axId val="1"/>
      </c:lineChart>
      <c:catAx>
        <c:axId val="832130144"/>
        <c:scaling>
          <c:orientation val="minMax"/>
        </c:scaling>
        <c:delete val="0"/>
        <c:axPos val="b"/>
        <c:numFmt formatCode="General" sourceLinked="1"/>
        <c:majorTickMark val="out"/>
        <c:minorTickMark val="none"/>
        <c:tickLblPos val="nextTo"/>
        <c:txPr>
          <a:bodyPr rot="0" vert="horz"/>
          <a:lstStyle/>
          <a:p>
            <a:pPr>
              <a:defRPr sz="11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55"/>
          <c:min val="0"/>
        </c:scaling>
        <c:delete val="0"/>
        <c:axPos val="l"/>
        <c:title>
          <c:tx>
            <c:rich>
              <a:bodyPr/>
              <a:lstStyle/>
              <a:p>
                <a:pPr>
                  <a:defRPr sz="1000" b="1" i="0" u="none" strike="noStrike" baseline="0">
                    <a:solidFill>
                      <a:srgbClr val="000000"/>
                    </a:solidFill>
                    <a:latin typeface="Calibri"/>
                    <a:ea typeface="Calibri"/>
                    <a:cs typeface="Calibri"/>
                  </a:defRPr>
                </a:pPr>
                <a:r>
                  <a:rPr lang="en-US"/>
                  <a:t># of Assaults</a:t>
                </a:r>
              </a:p>
            </c:rich>
          </c:tx>
          <c:layout>
            <c:manualLayout>
              <c:xMode val="edge"/>
              <c:yMode val="edge"/>
              <c:x val="0"/>
              <c:y val="0.39379447647784183"/>
            </c:manualLayout>
          </c:layout>
          <c:overlay val="0"/>
        </c:title>
        <c:numFmt formatCode="General" sourceLinked="1"/>
        <c:majorTickMark val="out"/>
        <c:minorTickMark val="none"/>
        <c:tickLblPos val="nextTo"/>
        <c:txPr>
          <a:bodyPr rot="0" vert="horz"/>
          <a:lstStyle/>
          <a:p>
            <a:pPr>
              <a:defRPr sz="800" b="0" i="0" u="none" strike="noStrike" baseline="0">
                <a:solidFill>
                  <a:srgbClr val="000000"/>
                </a:solidFill>
                <a:latin typeface="Calibri"/>
                <a:ea typeface="Calibri"/>
                <a:cs typeface="Calibri"/>
              </a:defRPr>
            </a:pPr>
            <a:endParaRPr lang="en-US"/>
          </a:p>
        </c:txPr>
        <c:crossAx val="832130144"/>
        <c:crosses val="autoZero"/>
        <c:crossBetween val="between"/>
      </c:valAx>
    </c:plotArea>
    <c:legend>
      <c:legendPos val="t"/>
      <c:legendEntry>
        <c:idx val="3"/>
        <c:txPr>
          <a:bodyPr/>
          <a:lstStyle/>
          <a:p>
            <a:pPr>
              <a:defRPr sz="1100" b="1" i="0" u="none" strike="noStrike" baseline="0">
                <a:solidFill>
                  <a:srgbClr val="000000"/>
                </a:solidFill>
                <a:latin typeface="Arial" panose="020B0604020202020204" pitchFamily="34" charset="0"/>
                <a:ea typeface="Calibri"/>
                <a:cs typeface="Arial" panose="020B0604020202020204" pitchFamily="34" charset="0"/>
              </a:defRPr>
            </a:pPr>
            <a:endParaRPr lang="en-US"/>
          </a:p>
        </c:txPr>
      </c:legendEntry>
      <c:layout>
        <c:manualLayout>
          <c:xMode val="edge"/>
          <c:yMode val="edge"/>
          <c:x val="0.18369991367590369"/>
          <c:y val="8.4444444444444447E-2"/>
          <c:w val="0.61470389437006134"/>
          <c:h val="8.0368418514614806E-2"/>
        </c:manualLayout>
      </c:layout>
      <c:overlay val="0"/>
      <c:txPr>
        <a:bodyPr/>
        <a:lstStyle/>
        <a:p>
          <a:pPr>
            <a:defRPr sz="11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ln w="22225">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200" dirty="0">
                <a:solidFill>
                  <a:sysClr val="windowText" lastClr="000000"/>
                </a:solidFill>
                <a:latin typeface="Arial" pitchFamily="34" charset="0"/>
                <a:cs typeface="Arial" pitchFamily="34" charset="0"/>
              </a:rPr>
              <a:t>Categories</a:t>
            </a:r>
            <a:r>
              <a:rPr lang="en-US" sz="1200" baseline="0" dirty="0">
                <a:solidFill>
                  <a:sysClr val="windowText" lastClr="000000"/>
                </a:solidFill>
                <a:latin typeface="Arial" pitchFamily="34" charset="0"/>
                <a:cs typeface="Arial" pitchFamily="34" charset="0"/>
              </a:rPr>
              <a:t> of </a:t>
            </a:r>
            <a:r>
              <a:rPr lang="en-US" sz="1200" dirty="0">
                <a:solidFill>
                  <a:sysClr val="windowText" lastClr="000000"/>
                </a:solidFill>
                <a:latin typeface="Arial" pitchFamily="34" charset="0"/>
                <a:cs typeface="Arial" pitchFamily="34" charset="0"/>
              </a:rPr>
              <a:t>Survey</a:t>
            </a:r>
            <a:r>
              <a:rPr lang="en-US" sz="1200" baseline="0" dirty="0">
                <a:solidFill>
                  <a:sysClr val="windowText" lastClr="000000"/>
                </a:solidFill>
                <a:latin typeface="Arial" pitchFamily="34" charset="0"/>
                <a:cs typeface="Arial" pitchFamily="34" charset="0"/>
              </a:rPr>
              <a:t> Comments</a:t>
            </a:r>
            <a:endParaRPr lang="en-US" sz="1200" dirty="0">
              <a:solidFill>
                <a:schemeClr val="accent1">
                  <a:lumMod val="50000"/>
                </a:schemeClr>
              </a:solidFill>
              <a:latin typeface="Arial" pitchFamily="34" charset="0"/>
              <a:cs typeface="Arial" pitchFamily="34" charset="0"/>
            </a:endParaRPr>
          </a:p>
        </c:rich>
      </c:tx>
      <c:overlay val="0"/>
    </c:title>
    <c:autoTitleDeleted val="0"/>
    <c:plotArea>
      <c:layout>
        <c:manualLayout>
          <c:layoutTarget val="inner"/>
          <c:xMode val="edge"/>
          <c:yMode val="edge"/>
          <c:x val="3.7152545832850145E-2"/>
          <c:y val="0.1319495014293168"/>
          <c:w val="0.95486285787271752"/>
          <c:h val="0.56996925734967907"/>
        </c:manualLayout>
      </c:layout>
      <c:barChart>
        <c:barDir val="col"/>
        <c:grouping val="clustered"/>
        <c:varyColors val="0"/>
        <c:ser>
          <c:idx val="0"/>
          <c:order val="0"/>
          <c:tx>
            <c:v>Quantity of Responses</c:v>
          </c:tx>
          <c:spPr>
            <a:solidFill>
              <a:schemeClr val="accent1">
                <a:lumMod val="60000"/>
                <a:lumOff val="40000"/>
              </a:schemeClr>
            </a:solidFill>
          </c:spPr>
          <c:invertIfNegative val="0"/>
          <c:dLbls>
            <c:spPr>
              <a:noFill/>
              <a:ln>
                <a:noFill/>
              </a:ln>
              <a:effectLst/>
            </c:spPr>
            <c:txPr>
              <a:bodyPr/>
              <a:lstStyle/>
              <a:p>
                <a:pPr>
                  <a:defRPr b="1">
                    <a:solidFill>
                      <a:schemeClr val="tx2">
                        <a:lumMod val="60000"/>
                        <a:lumOff val="4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Rates!$B$22:$B$34</c:f>
              <c:strCache>
                <c:ptCount val="13"/>
                <c:pt idx="0">
                  <c:v>Building Access, Card Access and Entrances</c:v>
                </c:pt>
                <c:pt idx="1">
                  <c:v>MOAB Training Interest</c:v>
                </c:pt>
                <c:pt idx="2">
                  <c:v>Visitor Controls</c:v>
                </c:pt>
                <c:pt idx="3">
                  <c:v>Security Does a Great Job</c:v>
                </c:pt>
                <c:pt idx="4">
                  <c:v>Increase Security Presence</c:v>
                </c:pt>
                <c:pt idx="5">
                  <c:v>Parking Lot Lights, Security Presence Shift Change</c:v>
                </c:pt>
                <c:pt idx="6">
                  <c:v>Increase Security Staff</c:v>
                </c:pt>
                <c:pt idx="7">
                  <c:v>More Panic Buttons</c:v>
                </c:pt>
                <c:pt idx="8">
                  <c:v>Weapons Entering Hospital, Searches</c:v>
                </c:pt>
                <c:pt idx="9">
                  <c:v>Metal Detectors</c:v>
                </c:pt>
                <c:pt idx="10">
                  <c:v>Security Officer Arresting Power and/or Armed</c:v>
                </c:pt>
                <c:pt idx="11">
                  <c:v>Active Shooter Concerns</c:v>
                </c:pt>
                <c:pt idx="12">
                  <c:v>More Cameras</c:v>
                </c:pt>
              </c:strCache>
            </c:strRef>
          </c:cat>
          <c:val>
            <c:numRef>
              <c:f>Rates!$C$22:$C$34</c:f>
              <c:numCache>
                <c:formatCode>0</c:formatCode>
                <c:ptCount val="13"/>
                <c:pt idx="0">
                  <c:v>56</c:v>
                </c:pt>
                <c:pt idx="1">
                  <c:v>47</c:v>
                </c:pt>
                <c:pt idx="2">
                  <c:v>43</c:v>
                </c:pt>
                <c:pt idx="3">
                  <c:v>43</c:v>
                </c:pt>
                <c:pt idx="4">
                  <c:v>41</c:v>
                </c:pt>
                <c:pt idx="5">
                  <c:v>23</c:v>
                </c:pt>
                <c:pt idx="6">
                  <c:v>21</c:v>
                </c:pt>
                <c:pt idx="7">
                  <c:v>13</c:v>
                </c:pt>
                <c:pt idx="8">
                  <c:v>12</c:v>
                </c:pt>
                <c:pt idx="9">
                  <c:v>12</c:v>
                </c:pt>
                <c:pt idx="10">
                  <c:v>10</c:v>
                </c:pt>
                <c:pt idx="11">
                  <c:v>9</c:v>
                </c:pt>
                <c:pt idx="12">
                  <c:v>6</c:v>
                </c:pt>
              </c:numCache>
            </c:numRef>
          </c:val>
          <c:extLst>
            <c:ext xmlns:c16="http://schemas.microsoft.com/office/drawing/2014/chart" uri="{C3380CC4-5D6E-409C-BE32-E72D297353CC}">
              <c16:uniqueId val="{00000000-6B08-4A38-9FE6-5DBC81C26E0C}"/>
            </c:ext>
          </c:extLst>
        </c:ser>
        <c:dLbls>
          <c:showLegendKey val="0"/>
          <c:showVal val="0"/>
          <c:showCatName val="0"/>
          <c:showSerName val="0"/>
          <c:showPercent val="0"/>
          <c:showBubbleSize val="0"/>
        </c:dLbls>
        <c:gapWidth val="150"/>
        <c:axId val="147098624"/>
        <c:axId val="147124992"/>
      </c:barChart>
      <c:catAx>
        <c:axId val="147098624"/>
        <c:scaling>
          <c:orientation val="minMax"/>
        </c:scaling>
        <c:delete val="0"/>
        <c:axPos val="b"/>
        <c:numFmt formatCode="General" sourceLinked="0"/>
        <c:majorTickMark val="out"/>
        <c:minorTickMark val="none"/>
        <c:tickLblPos val="nextTo"/>
        <c:txPr>
          <a:bodyPr/>
          <a:lstStyle/>
          <a:p>
            <a:pPr>
              <a:defRPr sz="1000">
                <a:latin typeface="Calibri" pitchFamily="34" charset="0"/>
              </a:defRPr>
            </a:pPr>
            <a:endParaRPr lang="en-US"/>
          </a:p>
        </c:txPr>
        <c:crossAx val="147124992"/>
        <c:crosses val="autoZero"/>
        <c:auto val="1"/>
        <c:lblAlgn val="ctr"/>
        <c:lblOffset val="100"/>
        <c:noMultiLvlLbl val="0"/>
      </c:catAx>
      <c:valAx>
        <c:axId val="147124992"/>
        <c:scaling>
          <c:orientation val="minMax"/>
        </c:scaling>
        <c:delete val="1"/>
        <c:axPos val="l"/>
        <c:title>
          <c:tx>
            <c:rich>
              <a:bodyPr rot="-5400000" vert="horz"/>
              <a:lstStyle/>
              <a:p>
                <a:pPr>
                  <a:defRPr/>
                </a:pPr>
                <a:r>
                  <a:rPr lang="en-US" baseline="0" dirty="0"/>
                  <a:t># of Responses</a:t>
                </a:r>
                <a:endParaRPr lang="en-US" dirty="0"/>
              </a:p>
            </c:rich>
          </c:tx>
          <c:layout>
            <c:manualLayout>
              <c:xMode val="edge"/>
              <c:yMode val="edge"/>
              <c:x val="5.4065507436570426E-3"/>
              <c:y val="0.28492460505576533"/>
            </c:manualLayout>
          </c:layout>
          <c:overlay val="0"/>
        </c:title>
        <c:numFmt formatCode="0" sourceLinked="1"/>
        <c:majorTickMark val="out"/>
        <c:minorTickMark val="none"/>
        <c:tickLblPos val="none"/>
        <c:crossAx val="147098624"/>
        <c:crosses val="autoZero"/>
        <c:crossBetween val="between"/>
        <c:majorUnit val="0.4"/>
      </c:valAx>
    </c:plotArea>
    <c:plotVisOnly val="1"/>
    <c:dispBlanksAs val="gap"/>
    <c:showDLblsOverMax val="0"/>
  </c:chart>
  <c:spPr>
    <a:ln>
      <a:solidFill>
        <a:schemeClr val="tx1"/>
      </a:solid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B2A82F-B8DA-9142-87DF-1645EA74DDF9}" type="datetimeFigureOut">
              <a:rPr lang="en-US" smtClean="0"/>
              <a:pPr/>
              <a:t>1/23/2018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2DA854-E81A-1D4E-ACF3-8BCB05F6CF51}" type="slidenum">
              <a:rPr lang="en-US" smtClean="0"/>
              <a:pPr/>
              <a:t>‹#›</a:t>
            </a:fld>
            <a:endParaRPr lang="en-US"/>
          </a:p>
        </p:txBody>
      </p:sp>
    </p:spTree>
    <p:extLst>
      <p:ext uri="{BB962C8B-B14F-4D97-AF65-F5344CB8AC3E}">
        <p14:creationId xmlns:p14="http://schemas.microsoft.com/office/powerpoint/2010/main" val="2361665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A41CC-DA3B-4461-A204-0A26EEA9B789}" type="datetimeFigureOut">
              <a:rPr lang="en-US" smtClean="0"/>
              <a:pPr/>
              <a:t>1/23/2018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97058C-B34C-45CE-9E09-4B2E1A85CF17}" type="slidenum">
              <a:rPr lang="en-US" smtClean="0"/>
              <a:pPr/>
              <a:t>‹#›</a:t>
            </a:fld>
            <a:endParaRPr lang="en-US"/>
          </a:p>
        </p:txBody>
      </p:sp>
    </p:spTree>
    <p:extLst>
      <p:ext uri="{BB962C8B-B14F-4D97-AF65-F5344CB8AC3E}">
        <p14:creationId xmlns:p14="http://schemas.microsoft.com/office/powerpoint/2010/main" val="72692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7058C-B34C-45CE-9E09-4B2E1A85CF17}" type="slidenum">
              <a:rPr lang="en-US" smtClean="0"/>
              <a:pPr/>
              <a:t>1</a:t>
            </a:fld>
            <a:endParaRPr lang="en-US"/>
          </a:p>
        </p:txBody>
      </p:sp>
    </p:spTree>
    <p:extLst>
      <p:ext uri="{BB962C8B-B14F-4D97-AF65-F5344CB8AC3E}">
        <p14:creationId xmlns:p14="http://schemas.microsoft.com/office/powerpoint/2010/main" val="1942151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A530D-EC59-463B-B71D-AD1A628AEFE8}" type="slidenum">
              <a:rPr lang="en-US" altLang="en-US" smtClean="0"/>
              <a:pPr/>
              <a:t>17</a:t>
            </a:fld>
            <a:endParaRPr lang="en-US" altLang="en-US"/>
          </a:p>
        </p:txBody>
      </p:sp>
    </p:spTree>
    <p:extLst>
      <p:ext uri="{BB962C8B-B14F-4D97-AF65-F5344CB8AC3E}">
        <p14:creationId xmlns:p14="http://schemas.microsoft.com/office/powerpoint/2010/main" val="2610475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A530D-EC59-463B-B71D-AD1A628AEFE8}" type="slidenum">
              <a:rPr lang="en-US" altLang="en-US" smtClean="0"/>
              <a:pPr/>
              <a:t>18</a:t>
            </a:fld>
            <a:endParaRPr lang="en-US" altLang="en-US"/>
          </a:p>
        </p:txBody>
      </p:sp>
    </p:spTree>
    <p:extLst>
      <p:ext uri="{BB962C8B-B14F-4D97-AF65-F5344CB8AC3E}">
        <p14:creationId xmlns:p14="http://schemas.microsoft.com/office/powerpoint/2010/main" val="3002366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A530D-EC59-463B-B71D-AD1A628AEFE8}" type="slidenum">
              <a:rPr lang="en-US" altLang="en-US" smtClean="0"/>
              <a:pPr/>
              <a:t>19</a:t>
            </a:fld>
            <a:endParaRPr lang="en-US" altLang="en-US"/>
          </a:p>
        </p:txBody>
      </p:sp>
    </p:spTree>
    <p:extLst>
      <p:ext uri="{BB962C8B-B14F-4D97-AF65-F5344CB8AC3E}">
        <p14:creationId xmlns:p14="http://schemas.microsoft.com/office/powerpoint/2010/main" val="464055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A530D-EC59-463B-B71D-AD1A628AEFE8}" type="slidenum">
              <a:rPr lang="en-US" altLang="en-US" smtClean="0"/>
              <a:pPr/>
              <a:t>20</a:t>
            </a:fld>
            <a:endParaRPr lang="en-US" altLang="en-US"/>
          </a:p>
        </p:txBody>
      </p:sp>
    </p:spTree>
    <p:extLst>
      <p:ext uri="{BB962C8B-B14F-4D97-AF65-F5344CB8AC3E}">
        <p14:creationId xmlns:p14="http://schemas.microsoft.com/office/powerpoint/2010/main" val="31500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A530D-EC59-463B-B71D-AD1A628AEFE8}" type="slidenum">
              <a:rPr lang="en-US" altLang="en-US" smtClean="0"/>
              <a:pPr/>
              <a:t>21</a:t>
            </a:fld>
            <a:endParaRPr lang="en-US" altLang="en-US"/>
          </a:p>
        </p:txBody>
      </p:sp>
    </p:spTree>
    <p:extLst>
      <p:ext uri="{BB962C8B-B14F-4D97-AF65-F5344CB8AC3E}">
        <p14:creationId xmlns:p14="http://schemas.microsoft.com/office/powerpoint/2010/main" val="3842154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7058C-B34C-45CE-9E09-4B2E1A85CF17}" type="slidenum">
              <a:rPr lang="en-US" smtClean="0"/>
              <a:pPr/>
              <a:t>23</a:t>
            </a:fld>
            <a:endParaRPr lang="en-US"/>
          </a:p>
        </p:txBody>
      </p:sp>
    </p:spTree>
    <p:extLst>
      <p:ext uri="{BB962C8B-B14F-4D97-AF65-F5344CB8AC3E}">
        <p14:creationId xmlns:p14="http://schemas.microsoft.com/office/powerpoint/2010/main" val="1101827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Presenting Data and sharing stories:</a:t>
            </a:r>
          </a:p>
          <a:p>
            <a:endParaRPr lang="en-US" dirty="0"/>
          </a:p>
        </p:txBody>
      </p:sp>
      <p:sp>
        <p:nvSpPr>
          <p:cNvPr id="4" name="Slide Number Placeholder 3"/>
          <p:cNvSpPr>
            <a:spLocks noGrp="1"/>
          </p:cNvSpPr>
          <p:nvPr>
            <p:ph type="sldNum" sz="quarter" idx="10"/>
          </p:nvPr>
        </p:nvSpPr>
        <p:spPr/>
        <p:txBody>
          <a:bodyPr/>
          <a:lstStyle/>
          <a:p>
            <a:fld id="{E74A530D-EC59-463B-B71D-AD1A628AEFE8}" type="slidenum">
              <a:rPr lang="en-US" altLang="en-US" smtClean="0"/>
              <a:pPr/>
              <a:t>25</a:t>
            </a:fld>
            <a:endParaRPr lang="en-US" altLang="en-US"/>
          </a:p>
        </p:txBody>
      </p:sp>
    </p:spTree>
    <p:extLst>
      <p:ext uri="{BB962C8B-B14F-4D97-AF65-F5344CB8AC3E}">
        <p14:creationId xmlns:p14="http://schemas.microsoft.com/office/powerpoint/2010/main" val="3583681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A530D-EC59-463B-B71D-AD1A628AEFE8}" type="slidenum">
              <a:rPr lang="en-US" altLang="en-US" smtClean="0"/>
              <a:pPr/>
              <a:t>26</a:t>
            </a:fld>
            <a:endParaRPr lang="en-US" altLang="en-US"/>
          </a:p>
        </p:txBody>
      </p:sp>
    </p:spTree>
    <p:extLst>
      <p:ext uri="{BB962C8B-B14F-4D97-AF65-F5344CB8AC3E}">
        <p14:creationId xmlns:p14="http://schemas.microsoft.com/office/powerpoint/2010/main" val="2435203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A530D-EC59-463B-B71D-AD1A628AEFE8}" type="slidenum">
              <a:rPr lang="en-US" altLang="en-US" smtClean="0"/>
              <a:pPr/>
              <a:t>27</a:t>
            </a:fld>
            <a:endParaRPr lang="en-US" altLang="en-US"/>
          </a:p>
        </p:txBody>
      </p:sp>
    </p:spTree>
    <p:extLst>
      <p:ext uri="{BB962C8B-B14F-4D97-AF65-F5344CB8AC3E}">
        <p14:creationId xmlns:p14="http://schemas.microsoft.com/office/powerpoint/2010/main" val="2832494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2. </a:t>
            </a:r>
            <a:r>
              <a:rPr lang="en-US" dirty="0">
                <a:sym typeface="Wingdings" panose="05000000000000000000" pitchFamily="2" charset="2"/>
              </a:rPr>
              <a:t>D</a:t>
            </a:r>
            <a:r>
              <a:rPr lang="en-US" dirty="0"/>
              <a:t>ecrease in restraints and assaults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4. Low impact to clinician time but high value added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5. Used to identify high risk patients and remove potentially dangerous items upon arrival in the ED, for the safety of both patient and staff.  Searches are carried out by Security personnel and form is completed that follows patient. (response to Survey)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6. </a:t>
            </a:r>
            <a:r>
              <a:rPr lang="en-US" sz="1200" dirty="0"/>
              <a:t>Partnership with local law enforcement and implementation of Special State Police Officer training for Security Officers - Licensed through Mass State Police (direct response to Survey)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7. Completed the installation of access control to secure all of our Inpatient Units (August 2017) (direct response to Survey) </a:t>
            </a:r>
            <a:r>
              <a:rPr lang="en-US" sz="1200" kern="1200" dirty="0">
                <a:solidFill>
                  <a:srgbClr val="FF0000"/>
                </a:solidFill>
                <a:latin typeface="Arial" panose="020B0604020202020204" pitchFamily="34" charset="0"/>
                <a:ea typeface="+mn-ea"/>
                <a:cs typeface="+mn-cs"/>
              </a:rPr>
              <a:t>Units secure 8:00 pm – 6:00 am option to lock down unit with push of button 24/7</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rgbClr val="FF0000"/>
                </a:solidFill>
                <a:latin typeface="Arial" panose="020B0604020202020204" pitchFamily="34" charset="0"/>
                <a:ea typeface="+mn-ea"/>
                <a:cs typeface="+mn-cs"/>
              </a:rPr>
              <a:t>9. </a:t>
            </a:r>
            <a:r>
              <a:rPr lang="en-US" sz="1200" kern="1200" dirty="0">
                <a:solidFill>
                  <a:schemeClr val="tx1"/>
                </a:solidFill>
                <a:latin typeface="Arial" panose="020B0604020202020204" pitchFamily="34" charset="0"/>
                <a:ea typeface="+mn-ea"/>
                <a:cs typeface="+mn-cs"/>
              </a:rPr>
              <a:t>Panic:</a:t>
            </a:r>
            <a:r>
              <a:rPr lang="en-US" sz="1200" kern="1200" baseline="0" dirty="0">
                <a:solidFill>
                  <a:schemeClr val="tx1"/>
                </a:solidFill>
                <a:latin typeface="Arial" panose="020B0604020202020204" pitchFamily="34" charset="0"/>
                <a:ea typeface="+mn-ea"/>
                <a:cs typeface="+mn-cs"/>
              </a:rPr>
              <a:t>  d</a:t>
            </a:r>
            <a:r>
              <a:rPr lang="en-US" sz="1200" dirty="0"/>
              <a:t>irect response to Survey and in-service rounds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rgbClr val="FF0000"/>
              </a:solidFill>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E74A530D-EC59-463B-B71D-AD1A628AEFE8}" type="slidenum">
              <a:rPr lang="en-US" altLang="en-US" smtClean="0"/>
              <a:pPr/>
              <a:t>28</a:t>
            </a:fld>
            <a:endParaRPr lang="en-US" altLang="en-US"/>
          </a:p>
        </p:txBody>
      </p:sp>
    </p:spTree>
    <p:extLst>
      <p:ext uri="{BB962C8B-B14F-4D97-AF65-F5344CB8AC3E}">
        <p14:creationId xmlns:p14="http://schemas.microsoft.com/office/powerpoint/2010/main" val="179571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7058C-B34C-45CE-9E09-4B2E1A85CF17}" type="slidenum">
              <a:rPr lang="en-US" smtClean="0"/>
              <a:pPr/>
              <a:t>2</a:t>
            </a:fld>
            <a:endParaRPr lang="en-US"/>
          </a:p>
        </p:txBody>
      </p:sp>
    </p:spTree>
    <p:extLst>
      <p:ext uri="{BB962C8B-B14F-4D97-AF65-F5344CB8AC3E}">
        <p14:creationId xmlns:p14="http://schemas.microsoft.com/office/powerpoint/2010/main" val="419278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A530D-EC59-463B-B71D-AD1A628AEFE8}" type="slidenum">
              <a:rPr lang="en-US" altLang="en-US" smtClean="0"/>
              <a:pPr/>
              <a:t>29</a:t>
            </a:fld>
            <a:endParaRPr lang="en-US" altLang="en-US"/>
          </a:p>
        </p:txBody>
      </p:sp>
    </p:spTree>
    <p:extLst>
      <p:ext uri="{BB962C8B-B14F-4D97-AF65-F5344CB8AC3E}">
        <p14:creationId xmlns:p14="http://schemas.microsoft.com/office/powerpoint/2010/main" val="3097212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Tracer rounds are part of joint commission readiness efforts. </a:t>
            </a:r>
            <a:r>
              <a:rPr lang="en-US" sz="1200" kern="1200" dirty="0">
                <a:solidFill>
                  <a:schemeClr val="tx1"/>
                </a:solidFill>
                <a:effectLst/>
                <a:latin typeface="Arial" panose="020B0604020202020204" pitchFamily="34" charset="0"/>
                <a:ea typeface="+mn-ea"/>
                <a:cs typeface="+mn-cs"/>
              </a:rPr>
              <a:t>The Tracer Tuesday Team is comprised of NSMC employees from  different disciplines who act as in-house surveyors to assess the hospital’s integration of systems, policies and practices to match regulatory standards. This team interviews front-line staff as well as observe practice in order to proactively identify vulnerabilities in the care processes. </a:t>
            </a:r>
            <a:endParaRPr lang="en-US" dirty="0"/>
          </a:p>
        </p:txBody>
      </p:sp>
      <p:sp>
        <p:nvSpPr>
          <p:cNvPr id="4" name="Slide Number Placeholder 3"/>
          <p:cNvSpPr>
            <a:spLocks noGrp="1"/>
          </p:cNvSpPr>
          <p:nvPr>
            <p:ph type="sldNum" sz="quarter" idx="10"/>
          </p:nvPr>
        </p:nvSpPr>
        <p:spPr/>
        <p:txBody>
          <a:bodyPr/>
          <a:lstStyle/>
          <a:p>
            <a:fld id="{E74A530D-EC59-463B-B71D-AD1A628AEFE8}" type="slidenum">
              <a:rPr lang="en-US" altLang="en-US" smtClean="0"/>
              <a:pPr/>
              <a:t>30</a:t>
            </a:fld>
            <a:endParaRPr lang="en-US" altLang="en-US"/>
          </a:p>
        </p:txBody>
      </p:sp>
    </p:spTree>
    <p:extLst>
      <p:ext uri="{BB962C8B-B14F-4D97-AF65-F5344CB8AC3E}">
        <p14:creationId xmlns:p14="http://schemas.microsoft.com/office/powerpoint/2010/main" val="501482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A530D-EC59-463B-B71D-AD1A628AEFE8}" type="slidenum">
              <a:rPr lang="en-US" altLang="en-US" smtClean="0"/>
              <a:pPr/>
              <a:t>31</a:t>
            </a:fld>
            <a:endParaRPr lang="en-US" altLang="en-US"/>
          </a:p>
        </p:txBody>
      </p:sp>
    </p:spTree>
    <p:extLst>
      <p:ext uri="{BB962C8B-B14F-4D97-AF65-F5344CB8AC3E}">
        <p14:creationId xmlns:p14="http://schemas.microsoft.com/office/powerpoint/2010/main" val="132642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A530D-EC59-463B-B71D-AD1A628AEFE8}" type="slidenum">
              <a:rPr lang="en-US" altLang="en-US" smtClean="0"/>
              <a:pPr/>
              <a:t>32</a:t>
            </a:fld>
            <a:endParaRPr lang="en-US" altLang="en-US"/>
          </a:p>
        </p:txBody>
      </p:sp>
    </p:spTree>
    <p:extLst>
      <p:ext uri="{BB962C8B-B14F-4D97-AF65-F5344CB8AC3E}">
        <p14:creationId xmlns:p14="http://schemas.microsoft.com/office/powerpoint/2010/main" val="427849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7058C-B34C-45CE-9E09-4B2E1A85CF17}" type="slidenum">
              <a:rPr lang="en-US" smtClean="0"/>
              <a:pPr/>
              <a:t>4</a:t>
            </a:fld>
            <a:endParaRPr lang="en-US"/>
          </a:p>
        </p:txBody>
      </p:sp>
    </p:spTree>
    <p:extLst>
      <p:ext uri="{BB962C8B-B14F-4D97-AF65-F5344CB8AC3E}">
        <p14:creationId xmlns:p14="http://schemas.microsoft.com/office/powerpoint/2010/main" val="1925974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mn-ea"/>
                <a:cs typeface="+mn-cs"/>
              </a:rPr>
              <a:t>A 24-year-old male unfamiliar to us with a history of depression, presented to the ED, with his mother with increasing symptoms of depression.  He reported that he had recently suffered the death of a friend and was experiencing a significant amount of stressors and had been taking his grandmother’s medication. He denied suicidal or homicidal ideation and denied psychotic symptoms. “He looked</a:t>
            </a:r>
            <a:r>
              <a:rPr lang="en-US" sz="1200" kern="1200" baseline="0" dirty="0">
                <a:solidFill>
                  <a:schemeClr val="tx1"/>
                </a:solidFill>
                <a:effectLst/>
                <a:latin typeface="Arial" panose="020B0604020202020204" pitchFamily="34" charset="0"/>
                <a:ea typeface="+mn-ea"/>
                <a:cs typeface="+mn-cs"/>
              </a:rPr>
              <a:t> harmless.” </a:t>
            </a:r>
            <a:r>
              <a:rPr lang="en-US" sz="1200" kern="1200" dirty="0">
                <a:solidFill>
                  <a:schemeClr val="tx1"/>
                </a:solidFill>
                <a:effectLst/>
                <a:latin typeface="Arial" panose="020B0604020202020204" pitchFamily="34" charset="0"/>
                <a:ea typeface="+mn-ea"/>
                <a:cs typeface="+mn-cs"/>
              </a:rPr>
              <a:t>He was cleared medically for evaluation by the mental health team. He received and took his evening medications at 11:00pm with his father present.  His father left.   Nursing hand-off. At around 12:15am, his new </a:t>
            </a:r>
            <a:r>
              <a:rPr lang="en-US" sz="1200" kern="1200" baseline="0" dirty="0">
                <a:solidFill>
                  <a:schemeClr val="tx1"/>
                </a:solidFill>
                <a:effectLst/>
                <a:latin typeface="Arial" panose="020B0604020202020204" pitchFamily="34" charset="0"/>
                <a:ea typeface="+mn-ea"/>
                <a:cs typeface="+mn-cs"/>
              </a:rPr>
              <a:t>nurse, </a:t>
            </a:r>
            <a:r>
              <a:rPr lang="en-US" sz="1200" kern="1200" dirty="0">
                <a:solidFill>
                  <a:schemeClr val="tx1"/>
                </a:solidFill>
                <a:effectLst/>
                <a:latin typeface="Arial" panose="020B0604020202020204" pitchFamily="34" charset="0"/>
                <a:ea typeface="+mn-ea"/>
                <a:cs typeface="+mn-cs"/>
              </a:rPr>
              <a:t>Susan, went to check on the patient and noticed that he had closed the door to his room and saw the patient looking out of the window</a:t>
            </a:r>
            <a:r>
              <a:rPr lang="en-US" sz="1200" kern="1200" baseline="0" dirty="0">
                <a:solidFill>
                  <a:schemeClr val="tx1"/>
                </a:solidFill>
                <a:effectLst/>
                <a:latin typeface="Arial" panose="020B0604020202020204" pitchFamily="34" charset="0"/>
                <a:ea typeface="+mn-ea"/>
                <a:cs typeface="+mn-cs"/>
              </a:rPr>
              <a:t> and appeared to be talking</a:t>
            </a:r>
            <a:r>
              <a:rPr lang="en-US" sz="1200" kern="1200" dirty="0">
                <a:solidFill>
                  <a:schemeClr val="tx1"/>
                </a:solidFill>
                <a:effectLst/>
                <a:latin typeface="Arial" panose="020B0604020202020204" pitchFamily="34" charset="0"/>
                <a:ea typeface="+mn-ea"/>
                <a:cs typeface="+mn-cs"/>
              </a:rPr>
              <a:t>. (happened to be in seclusion</a:t>
            </a:r>
            <a:r>
              <a:rPr lang="en-US" sz="1200" kern="1200" baseline="0" dirty="0">
                <a:solidFill>
                  <a:schemeClr val="tx1"/>
                </a:solidFill>
                <a:effectLst/>
                <a:latin typeface="Arial" panose="020B0604020202020204" pitchFamily="34" charset="0"/>
                <a:ea typeface="+mn-ea"/>
                <a:cs typeface="+mn-cs"/>
              </a:rPr>
              <a:t> room)</a:t>
            </a:r>
            <a:r>
              <a:rPr lang="en-US" sz="1200" kern="1200" dirty="0">
                <a:solidFill>
                  <a:schemeClr val="tx1"/>
                </a:solidFill>
                <a:effectLst/>
                <a:latin typeface="Arial" panose="020B0604020202020204" pitchFamily="34" charset="0"/>
                <a:ea typeface="+mn-ea"/>
                <a:cs typeface="+mn-cs"/>
              </a:rPr>
              <a:t> She went to the room and began to unlock and open the door.  The patient suddenly became very agitated and began to slam heavy metal door repeatedly on Susan’s leg while pulling her into the room and slamming her in the door. He was screaming that people</a:t>
            </a:r>
            <a:r>
              <a:rPr lang="en-US" sz="1200" kern="1200" baseline="0" dirty="0">
                <a:solidFill>
                  <a:schemeClr val="tx1"/>
                </a:solidFill>
                <a:effectLst/>
                <a:latin typeface="Arial" panose="020B0604020202020204" pitchFamily="34" charset="0"/>
                <a:ea typeface="+mn-ea"/>
                <a:cs typeface="+mn-cs"/>
              </a:rPr>
              <a:t> were trying to kill him.  </a:t>
            </a:r>
            <a:r>
              <a:rPr lang="en-US" sz="1200" kern="1200" dirty="0">
                <a:solidFill>
                  <a:schemeClr val="tx1"/>
                </a:solidFill>
                <a:effectLst/>
                <a:latin typeface="Arial" panose="020B0604020202020204" pitchFamily="34" charset="0"/>
                <a:ea typeface="+mn-ea"/>
                <a:cs typeface="+mn-cs"/>
              </a:rPr>
              <a:t>She called out and other staff and security staff immediately responded to assist. This nurse and other staff assisted the patient with medications to help with his agitation.  The patient stated that he thought someone was trying to kill him. The nurse was seen and was evaluated to have a non-displaced fracture of the left </a:t>
            </a:r>
            <a:r>
              <a:rPr lang="en-US" sz="1200" kern="1200" dirty="0" err="1">
                <a:solidFill>
                  <a:schemeClr val="tx1"/>
                </a:solidFill>
                <a:effectLst/>
                <a:latin typeface="Arial" panose="020B0604020202020204" pitchFamily="34" charset="0"/>
                <a:ea typeface="+mn-ea"/>
                <a:cs typeface="+mn-cs"/>
              </a:rPr>
              <a:t>tibial</a:t>
            </a:r>
            <a:r>
              <a:rPr lang="en-US" sz="1200" kern="1200" dirty="0">
                <a:solidFill>
                  <a:schemeClr val="tx1"/>
                </a:solidFill>
                <a:effectLst/>
                <a:latin typeface="Arial" panose="020B0604020202020204" pitchFamily="34" charset="0"/>
                <a:ea typeface="+mn-ea"/>
                <a:cs typeface="+mn-cs"/>
              </a:rPr>
              <a:t> plateau.  She was out of work for over 2 months.  (Debrief,</a:t>
            </a:r>
            <a:r>
              <a:rPr lang="en-US" sz="1200" kern="1200" baseline="0" dirty="0">
                <a:solidFill>
                  <a:schemeClr val="tx1"/>
                </a:solidFill>
                <a:effectLst/>
                <a:latin typeface="Arial" panose="020B0604020202020204" pitchFamily="34" charset="0"/>
                <a:ea typeface="+mn-ea"/>
                <a:cs typeface="+mn-cs"/>
              </a:rPr>
              <a:t> court, lessons learned, EAP and staff support, placement of seclusion room, looks were deceiving, long time for psych </a:t>
            </a:r>
            <a:r>
              <a:rPr lang="en-US" sz="1200" kern="1200" baseline="0" dirty="0" err="1">
                <a:solidFill>
                  <a:schemeClr val="tx1"/>
                </a:solidFill>
                <a:effectLst/>
                <a:latin typeface="Arial" panose="020B0604020202020204" pitchFamily="34" charset="0"/>
                <a:ea typeface="+mn-ea"/>
                <a:cs typeface="+mn-cs"/>
              </a:rPr>
              <a:t>eval</a:t>
            </a:r>
            <a:r>
              <a:rPr lang="en-US" sz="1200" kern="1200" baseline="0" dirty="0">
                <a:solidFill>
                  <a:schemeClr val="tx1"/>
                </a:solidFill>
                <a:effectLst/>
                <a:latin typeface="Arial" panose="020B0604020202020204" pitchFamily="34" charset="0"/>
                <a:ea typeface="+mn-ea"/>
                <a:cs typeface="+mn-cs"/>
              </a:rPr>
              <a:t>).</a:t>
            </a:r>
            <a:endParaRPr lang="en-US" dirty="0"/>
          </a:p>
        </p:txBody>
      </p:sp>
      <p:sp>
        <p:nvSpPr>
          <p:cNvPr id="4" name="Slide Number Placeholder 3"/>
          <p:cNvSpPr>
            <a:spLocks noGrp="1"/>
          </p:cNvSpPr>
          <p:nvPr>
            <p:ph type="sldNum" sz="quarter" idx="10"/>
          </p:nvPr>
        </p:nvSpPr>
        <p:spPr/>
        <p:txBody>
          <a:bodyPr/>
          <a:lstStyle/>
          <a:p>
            <a:fld id="{E74A530D-EC59-463B-B71D-AD1A628AEFE8}" type="slidenum">
              <a:rPr lang="en-US" altLang="en-US" smtClean="0"/>
              <a:pPr/>
              <a:t>7</a:t>
            </a:fld>
            <a:endParaRPr lang="en-US" altLang="en-US"/>
          </a:p>
        </p:txBody>
      </p:sp>
    </p:spTree>
    <p:extLst>
      <p:ext uri="{BB962C8B-B14F-4D97-AF65-F5344CB8AC3E}">
        <p14:creationId xmlns:p14="http://schemas.microsoft.com/office/powerpoint/2010/main" val="331123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Security data:  Assaults during which security is called to respond. Security is not called to respond for all assaults.</a:t>
            </a:r>
          </a:p>
          <a:p>
            <a:pPr>
              <a:spcBef>
                <a:spcPct val="0"/>
              </a:spcBef>
            </a:pPr>
            <a:endParaRPr lang="en-US" altLang="en-US" dirty="0"/>
          </a:p>
          <a:p>
            <a:pPr>
              <a:spcBef>
                <a:spcPct val="0"/>
              </a:spcBef>
            </a:pPr>
            <a:r>
              <a:rPr lang="en-US" altLang="en-US" dirty="0"/>
              <a:t>Occupational Health data:   Assaults reported by staff to NSMC Occupational Health Services.</a:t>
            </a:r>
          </a:p>
          <a:p>
            <a:pPr>
              <a:spcBef>
                <a:spcPct val="0"/>
              </a:spcBef>
              <a:buFont typeface="Wingdings" panose="05000000000000000000" pitchFamily="2" charset="2"/>
              <a:buNone/>
            </a:pPr>
            <a:endParaRPr lang="en-US" altLang="en-US" dirty="0"/>
          </a:p>
          <a:p>
            <a:pPr>
              <a:spcBef>
                <a:spcPct val="0"/>
              </a:spcBef>
            </a:pPr>
            <a:r>
              <a:rPr lang="en-US" altLang="en-US" dirty="0"/>
              <a:t>“Serious Reportable Event” (SRE) data:  Physical assaults that meet the Massachusetts Department of Public Health “serious injury” criteria (where the staff member is out of work as a result of physical and/or emotional injury for 3 or more days); and, sexual assaults. Massachusetts requires reporting of the 28? SREs, including assaults on patients/staff.</a:t>
            </a:r>
            <a:endParaRPr lang="en-US" altLang="en-US" sz="1400" dirty="0"/>
          </a:p>
          <a:p>
            <a:endParaRPr lang="en-US" dirty="0"/>
          </a:p>
        </p:txBody>
      </p:sp>
      <p:sp>
        <p:nvSpPr>
          <p:cNvPr id="4" name="Slide Number Placeholder 3"/>
          <p:cNvSpPr>
            <a:spLocks noGrp="1"/>
          </p:cNvSpPr>
          <p:nvPr>
            <p:ph type="sldNum" sz="quarter" idx="10"/>
          </p:nvPr>
        </p:nvSpPr>
        <p:spPr/>
        <p:txBody>
          <a:bodyPr/>
          <a:lstStyle/>
          <a:p>
            <a:fld id="{E74A530D-EC59-463B-B71D-AD1A628AEFE8}" type="slidenum">
              <a:rPr lang="en-US" altLang="en-US" smtClean="0"/>
              <a:pPr/>
              <a:t>9</a:t>
            </a:fld>
            <a:endParaRPr lang="en-US" altLang="en-US"/>
          </a:p>
        </p:txBody>
      </p:sp>
    </p:spTree>
    <p:extLst>
      <p:ext uri="{BB962C8B-B14F-4D97-AF65-F5344CB8AC3E}">
        <p14:creationId xmlns:p14="http://schemas.microsoft.com/office/powerpoint/2010/main" val="1122322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A530D-EC59-463B-B71D-AD1A628AEFE8}" type="slidenum">
              <a:rPr lang="en-US" altLang="en-US" smtClean="0"/>
              <a:pPr/>
              <a:t>13</a:t>
            </a:fld>
            <a:endParaRPr lang="en-US" altLang="en-US"/>
          </a:p>
        </p:txBody>
      </p:sp>
    </p:spTree>
    <p:extLst>
      <p:ext uri="{BB962C8B-B14F-4D97-AF65-F5344CB8AC3E}">
        <p14:creationId xmlns:p14="http://schemas.microsoft.com/office/powerpoint/2010/main" val="2190966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nSpc>
                <a:spcPct val="115000"/>
              </a:lnSpc>
              <a:spcBef>
                <a:spcPts val="0"/>
              </a:spcBef>
              <a:spcAft>
                <a:spcPts val="0"/>
              </a:spcAft>
              <a:buFont typeface="+mj-lt"/>
              <a:buNone/>
            </a:pPr>
            <a:r>
              <a:rPr lang="en-US" dirty="0">
                <a:ea typeface="Times New Roman" panose="02020603050405020304" pitchFamily="18" charset="0"/>
                <a:cs typeface="Arial" panose="020B0604020202020204" pitchFamily="34" charset="0"/>
              </a:rPr>
              <a:t>* Employees will often report events under the Employee General Event Type under the “Struck By” or “Workplace Injury/Trauma” specific event types.  Events are updated to Safety/Security by Quality Data Analyst and changed to one of the specific event types above.</a:t>
            </a:r>
            <a:endParaRPr lang="en-US" dirty="0">
              <a:ea typeface="Calibri" panose="020F0502020204030204" pitchFamily="34" charset="0"/>
              <a:cs typeface="Arial" panose="020B0604020202020204" pitchFamily="34" charset="0"/>
            </a:endParaRPr>
          </a:p>
          <a:p>
            <a:pPr marL="1143000" marR="0" lvl="2" indent="-228600">
              <a:lnSpc>
                <a:spcPct val="115000"/>
              </a:lnSpc>
              <a:spcBef>
                <a:spcPts val="0"/>
              </a:spcBef>
              <a:spcAft>
                <a:spcPts val="1000"/>
              </a:spcAft>
              <a:buFont typeface="+mj-lt"/>
              <a:buAutoNum type="romanLcPeriod"/>
            </a:pPr>
            <a:r>
              <a:rPr lang="en-US" dirty="0">
                <a:ea typeface="Times New Roman" panose="02020603050405020304" pitchFamily="18" charset="0"/>
                <a:cs typeface="Arial" panose="020B0604020202020204" pitchFamily="34" charset="0"/>
              </a:rPr>
              <a:t>Staff may enter two events for one incident (especially if between two patients)</a:t>
            </a:r>
            <a:endParaRPr lang="en-US" dirty="0">
              <a:effectLst/>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74A530D-EC59-463B-B71D-AD1A628AEFE8}" type="slidenum">
              <a:rPr lang="en-US" altLang="en-US" smtClean="0"/>
              <a:pPr/>
              <a:t>14</a:t>
            </a:fld>
            <a:endParaRPr lang="en-US" altLang="en-US"/>
          </a:p>
        </p:txBody>
      </p:sp>
    </p:spTree>
    <p:extLst>
      <p:ext uri="{BB962C8B-B14F-4D97-AF65-F5344CB8AC3E}">
        <p14:creationId xmlns:p14="http://schemas.microsoft.com/office/powerpoint/2010/main" val="1198796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A530D-EC59-463B-B71D-AD1A628AEFE8}" type="slidenum">
              <a:rPr lang="en-US" altLang="en-US" smtClean="0"/>
              <a:pPr/>
              <a:t>15</a:t>
            </a:fld>
            <a:endParaRPr lang="en-US" altLang="en-US"/>
          </a:p>
        </p:txBody>
      </p:sp>
    </p:spTree>
    <p:extLst>
      <p:ext uri="{BB962C8B-B14F-4D97-AF65-F5344CB8AC3E}">
        <p14:creationId xmlns:p14="http://schemas.microsoft.com/office/powerpoint/2010/main" val="2490692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differentiate between intentional and organic</a:t>
            </a:r>
          </a:p>
        </p:txBody>
      </p:sp>
      <p:sp>
        <p:nvSpPr>
          <p:cNvPr id="4" name="Slide Number Placeholder 3"/>
          <p:cNvSpPr>
            <a:spLocks noGrp="1"/>
          </p:cNvSpPr>
          <p:nvPr>
            <p:ph type="sldNum" sz="quarter" idx="10"/>
          </p:nvPr>
        </p:nvSpPr>
        <p:spPr/>
        <p:txBody>
          <a:bodyPr/>
          <a:lstStyle/>
          <a:p>
            <a:fld id="{E74A530D-EC59-463B-B71D-AD1A628AEFE8}" type="slidenum">
              <a:rPr lang="en-US" altLang="en-US" smtClean="0"/>
              <a:pPr/>
              <a:t>16</a:t>
            </a:fld>
            <a:endParaRPr lang="en-US" altLang="en-US"/>
          </a:p>
        </p:txBody>
      </p:sp>
    </p:spTree>
    <p:extLst>
      <p:ext uri="{BB962C8B-B14F-4D97-AF65-F5344CB8AC3E}">
        <p14:creationId xmlns:p14="http://schemas.microsoft.com/office/powerpoint/2010/main" val="3912690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6586" y="2028190"/>
            <a:ext cx="7390616" cy="772160"/>
          </a:xfrm>
        </p:spPr>
        <p:txBody>
          <a:bodyPr>
            <a:normAutofit/>
          </a:bodyPr>
          <a:lstStyle>
            <a:lvl1pPr marL="0" indent="0" algn="l">
              <a:buNone/>
              <a:defRPr sz="2400" b="0" cap="none" baseline="0">
                <a:solidFill>
                  <a:schemeClr val="bg1"/>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30" indent="0" algn="ctr">
              <a:buNone/>
              <a:defRPr>
                <a:solidFill>
                  <a:schemeClr val="tx1">
                    <a:tint val="75000"/>
                  </a:schemeClr>
                </a:solidFill>
              </a:defRPr>
            </a:lvl4pPr>
            <a:lvl5pPr marL="1828573" indent="0" algn="ctr">
              <a:buNone/>
              <a:defRPr>
                <a:solidFill>
                  <a:schemeClr val="tx1">
                    <a:tint val="75000"/>
                  </a:schemeClr>
                </a:solidFill>
              </a:defRPr>
            </a:lvl5pPr>
            <a:lvl6pPr marL="2285718"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Click to edit subtitle</a:t>
            </a:r>
          </a:p>
        </p:txBody>
      </p:sp>
      <p:sp>
        <p:nvSpPr>
          <p:cNvPr id="11" name="Text Placeholder 10"/>
          <p:cNvSpPr>
            <a:spLocks noGrp="1"/>
          </p:cNvSpPr>
          <p:nvPr>
            <p:ph type="body" sz="quarter" idx="10" hasCustomPrompt="1"/>
          </p:nvPr>
        </p:nvSpPr>
        <p:spPr>
          <a:xfrm>
            <a:off x="685799" y="885190"/>
            <a:ext cx="7391403" cy="1219200"/>
          </a:xfrm>
        </p:spPr>
        <p:txBody>
          <a:bodyPr anchor="b" anchorCtr="0">
            <a:normAutofit/>
          </a:bodyPr>
          <a:lstStyle>
            <a:lvl1pPr algn="l">
              <a:spcBef>
                <a:spcPts val="0"/>
              </a:spcBef>
              <a:buNone/>
              <a:defRPr sz="3600" b="1">
                <a:solidFill>
                  <a:schemeClr val="bg1"/>
                </a:solidFill>
              </a:defRPr>
            </a:lvl1pPr>
          </a:lstStyle>
          <a:p>
            <a:pPr lvl="0"/>
            <a:r>
              <a:rPr lang="en-US" dirty="0"/>
              <a:t>Click to edit presentation title</a:t>
            </a:r>
          </a:p>
        </p:txBody>
      </p:sp>
      <p:sp>
        <p:nvSpPr>
          <p:cNvPr id="16" name="Text Placeholder 15"/>
          <p:cNvSpPr>
            <a:spLocks noGrp="1"/>
          </p:cNvSpPr>
          <p:nvPr>
            <p:ph type="body" sz="quarter" idx="11" hasCustomPrompt="1"/>
          </p:nvPr>
        </p:nvSpPr>
        <p:spPr>
          <a:xfrm>
            <a:off x="703867" y="3271405"/>
            <a:ext cx="7373335" cy="443345"/>
          </a:xfrm>
        </p:spPr>
        <p:txBody>
          <a:bodyPr anchor="b" anchorCtr="0">
            <a:normAutofit/>
          </a:bodyPr>
          <a:lstStyle>
            <a:lvl1pPr algn="l">
              <a:buNone/>
              <a:defRPr sz="2000" b="1">
                <a:solidFill>
                  <a:schemeClr val="accent4"/>
                </a:solidFill>
              </a:defRPr>
            </a:lvl1pPr>
            <a:lvl2pPr>
              <a:buNone/>
              <a:defRPr/>
            </a:lvl2pPr>
            <a:lvl3pPr>
              <a:buNone/>
              <a:defRPr/>
            </a:lvl3pPr>
            <a:lvl4pPr>
              <a:buNone/>
              <a:defRPr/>
            </a:lvl4pPr>
            <a:lvl5pPr>
              <a:buNone/>
              <a:defRPr/>
            </a:lvl5pPr>
          </a:lstStyle>
          <a:p>
            <a:pPr lvl="0"/>
            <a:r>
              <a:rPr lang="en-US" dirty="0"/>
              <a:t>Speaker’s Name</a:t>
            </a:r>
          </a:p>
        </p:txBody>
      </p:sp>
      <p:sp>
        <p:nvSpPr>
          <p:cNvPr id="18" name="Text Placeholder 17"/>
          <p:cNvSpPr>
            <a:spLocks noGrp="1"/>
          </p:cNvSpPr>
          <p:nvPr>
            <p:ph type="body" sz="quarter" idx="12" hasCustomPrompt="1"/>
          </p:nvPr>
        </p:nvSpPr>
        <p:spPr>
          <a:xfrm>
            <a:off x="704651" y="3737841"/>
            <a:ext cx="7372319" cy="738909"/>
          </a:xfrm>
        </p:spPr>
        <p:txBody>
          <a:bodyPr>
            <a:noAutofit/>
          </a:bodyPr>
          <a:lstStyle>
            <a:lvl1pPr algn="l">
              <a:buNone/>
              <a:defRPr sz="1800" i="1" baseline="0">
                <a:solidFill>
                  <a:schemeClr val="accent4"/>
                </a:solidFill>
              </a:defRPr>
            </a:lvl1pPr>
            <a:lvl2pPr algn="ctr">
              <a:buNone/>
              <a:defRPr sz="1800">
                <a:solidFill>
                  <a:schemeClr val="bg1"/>
                </a:solidFill>
              </a:defRPr>
            </a:lvl2pPr>
            <a:lvl3pPr algn="ctr">
              <a:buNone/>
              <a:defRPr sz="1800">
                <a:solidFill>
                  <a:schemeClr val="bg1"/>
                </a:solidFill>
              </a:defRPr>
            </a:lvl3pPr>
            <a:lvl4pPr algn="ctr">
              <a:buNone/>
              <a:defRPr sz="1800">
                <a:solidFill>
                  <a:schemeClr val="bg1"/>
                </a:solidFill>
              </a:defRPr>
            </a:lvl4pPr>
            <a:lvl5pPr algn="ctr">
              <a:buNone/>
              <a:defRPr sz="1800">
                <a:solidFill>
                  <a:schemeClr val="bg1"/>
                </a:solidFill>
              </a:defRPr>
            </a:lvl5pPr>
          </a:lstStyle>
          <a:p>
            <a:pPr lvl="0"/>
            <a:r>
              <a:rPr lang="en-US" dirty="0"/>
              <a:t>Title</a:t>
            </a:r>
          </a:p>
          <a:p>
            <a:pPr lvl="0"/>
            <a:r>
              <a:rPr lang="en-US" dirty="0"/>
              <a:t>Organization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533400" y="1200152"/>
            <a:ext cx="8001000" cy="3124199"/>
          </a:xfrm>
        </p:spPr>
        <p:txBody>
          <a:bodyPr>
            <a:normAutofit/>
          </a:bodyPr>
          <a:lstStyle>
            <a:lvl1pPr marL="319048" indent="-319048">
              <a:spcBef>
                <a:spcPts val="500"/>
              </a:spcBef>
              <a:buClr>
                <a:schemeClr val="bg1"/>
              </a:buClr>
              <a:defRPr sz="2800">
                <a:solidFill>
                  <a:srgbClr val="000000"/>
                </a:solidFill>
              </a:defRPr>
            </a:lvl1pPr>
            <a:lvl2pPr marL="548573" indent="-274286">
              <a:spcBef>
                <a:spcPts val="500"/>
              </a:spcBef>
              <a:buClr>
                <a:schemeClr val="tx1"/>
              </a:buClr>
              <a:defRPr sz="2400">
                <a:solidFill>
                  <a:srgbClr val="000000"/>
                </a:solidFill>
              </a:defRPr>
            </a:lvl2pPr>
            <a:lvl3pPr indent="-274286">
              <a:spcBef>
                <a:spcPts val="500"/>
              </a:spcBef>
              <a:defRPr sz="2000">
                <a:solidFill>
                  <a:srgbClr val="000000"/>
                </a:solidFill>
              </a:defRPr>
            </a:lvl3pPr>
            <a:lvl4pPr indent="-274286">
              <a:spcBef>
                <a:spcPts val="500"/>
              </a:spcBef>
              <a:defRPr sz="1800">
                <a:solidFill>
                  <a:srgbClr val="000000"/>
                </a:solidFill>
              </a:defRPr>
            </a:lvl4pPr>
            <a:lvl5pPr indent="-274286">
              <a:spcBef>
                <a:spcPts val="500"/>
              </a:spcBef>
              <a:defRPr sz="1800">
                <a:solidFill>
                  <a:srgbClr val="00000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_Bullet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42900"/>
            <a:ext cx="6858000" cy="857250"/>
          </a:xfrm>
        </p:spPr>
        <p:txBody>
          <a:bodyPr>
            <a:normAutofit/>
          </a:bodyPr>
          <a:lstStyle>
            <a:lvl1pPr algn="l">
              <a:defRPr sz="2800" b="1">
                <a:solidFill>
                  <a:schemeClr val="accent1"/>
                </a:solidFill>
              </a:defRPr>
            </a:lvl1pPr>
          </a:lstStyle>
          <a:p>
            <a:r>
              <a:rPr lang="en-US" dirty="0"/>
              <a:t>Click to edit title</a:t>
            </a:r>
          </a:p>
        </p:txBody>
      </p:sp>
      <p:sp>
        <p:nvSpPr>
          <p:cNvPr id="3" name="Content Placeholder 2"/>
          <p:cNvSpPr>
            <a:spLocks noGrp="1"/>
          </p:cNvSpPr>
          <p:nvPr>
            <p:ph idx="1" hasCustomPrompt="1"/>
          </p:nvPr>
        </p:nvSpPr>
        <p:spPr>
          <a:xfrm>
            <a:off x="533400" y="1200152"/>
            <a:ext cx="8001000" cy="3428998"/>
          </a:xfrm>
        </p:spPr>
        <p:txBody>
          <a:bodyPr>
            <a:normAutofit/>
          </a:bodyPr>
          <a:lstStyle>
            <a:lvl1pPr marL="319048" indent="-319048">
              <a:spcBef>
                <a:spcPts val="500"/>
              </a:spcBef>
              <a:buClr>
                <a:schemeClr val="accent6"/>
              </a:buClr>
              <a:defRPr sz="2400">
                <a:solidFill>
                  <a:schemeClr val="tx1">
                    <a:lumMod val="90000"/>
                    <a:lumOff val="10000"/>
                  </a:schemeClr>
                </a:solidFill>
              </a:defRPr>
            </a:lvl1pPr>
            <a:lvl2pPr marL="548573" indent="-274286">
              <a:spcBef>
                <a:spcPts val="500"/>
              </a:spcBef>
              <a:buClr>
                <a:schemeClr val="tx1">
                  <a:lumMod val="75000"/>
                  <a:lumOff val="25000"/>
                </a:schemeClr>
              </a:buClr>
              <a:defRPr sz="2000">
                <a:solidFill>
                  <a:schemeClr val="tx1">
                    <a:lumMod val="90000"/>
                    <a:lumOff val="10000"/>
                  </a:schemeClr>
                </a:solidFill>
              </a:defRPr>
            </a:lvl2pPr>
            <a:lvl3pPr indent="-274286">
              <a:spcBef>
                <a:spcPts val="500"/>
              </a:spcBef>
              <a:defRPr sz="1800">
                <a:solidFill>
                  <a:schemeClr val="tx1">
                    <a:lumMod val="90000"/>
                    <a:lumOff val="10000"/>
                  </a:schemeClr>
                </a:solidFill>
              </a:defRPr>
            </a:lvl3pPr>
            <a:lvl4pPr indent="-274286">
              <a:spcBef>
                <a:spcPts val="500"/>
              </a:spcBef>
              <a:defRPr sz="1600">
                <a:solidFill>
                  <a:schemeClr val="tx1">
                    <a:lumMod val="90000"/>
                    <a:lumOff val="10000"/>
                  </a:schemeClr>
                </a:solidFill>
              </a:defRPr>
            </a:lvl4pPr>
            <a:lvl5pPr indent="-274286">
              <a:spcBef>
                <a:spcPts val="500"/>
              </a:spcBef>
              <a:defRPr sz="1600">
                <a:solidFill>
                  <a:schemeClr val="tx1">
                    <a:lumMod val="90000"/>
                    <a:lumOff val="10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withHea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42900"/>
            <a:ext cx="6858000" cy="857250"/>
          </a:xfrm>
        </p:spPr>
        <p:txBody>
          <a:bodyPr>
            <a:normAutofit/>
          </a:bodyPr>
          <a:lstStyle>
            <a:lvl1pPr algn="l">
              <a:defRPr sz="2800" b="1">
                <a:solidFill>
                  <a:schemeClr val="accent1"/>
                </a:solidFill>
              </a:defRPr>
            </a:lvl1pPr>
          </a:lstStyle>
          <a:p>
            <a:r>
              <a:rPr lang="en-US" dirty="0"/>
              <a:t>Click to edit title</a:t>
            </a:r>
          </a:p>
        </p:txBody>
      </p:sp>
      <p:sp>
        <p:nvSpPr>
          <p:cNvPr id="13" name="Content Placeholder 12"/>
          <p:cNvSpPr>
            <a:spLocks noGrp="1"/>
          </p:cNvSpPr>
          <p:nvPr>
            <p:ph sz="quarter" idx="10"/>
          </p:nvPr>
        </p:nvSpPr>
        <p:spPr>
          <a:xfrm>
            <a:off x="533400" y="1276350"/>
            <a:ext cx="8001000" cy="3429000"/>
          </a:xfrm>
        </p:spPr>
        <p:txBody>
          <a:bodyPr/>
          <a:lstStyle>
            <a:lvl1pPr>
              <a:spcBef>
                <a:spcPts val="500"/>
              </a:spcBef>
              <a:buFontTx/>
              <a:buNone/>
              <a:defRPr sz="2400" b="1">
                <a:solidFill>
                  <a:schemeClr val="accent6"/>
                </a:solidFill>
              </a:defRPr>
            </a:lvl1pPr>
            <a:lvl2pPr marL="548573" indent="-274286">
              <a:spcBef>
                <a:spcPts val="500"/>
              </a:spcBef>
              <a:defRPr sz="2200">
                <a:solidFill>
                  <a:schemeClr val="tx1">
                    <a:lumMod val="90000"/>
                    <a:lumOff val="10000"/>
                  </a:schemeClr>
                </a:solidFill>
              </a:defRPr>
            </a:lvl2pPr>
            <a:lvl3pPr indent="-274286">
              <a:spcBef>
                <a:spcPts val="500"/>
              </a:spcBef>
              <a:defRPr sz="1800">
                <a:solidFill>
                  <a:schemeClr val="tx1">
                    <a:lumMod val="90000"/>
                    <a:lumOff val="10000"/>
                  </a:schemeClr>
                </a:solidFill>
              </a:defRPr>
            </a:lvl3pPr>
            <a:lvl4pPr indent="-274286">
              <a:spcBef>
                <a:spcPts val="500"/>
              </a:spcBef>
              <a:defRPr sz="1600">
                <a:solidFill>
                  <a:schemeClr val="tx1">
                    <a:lumMod val="90000"/>
                    <a:lumOff val="10000"/>
                  </a:schemeClr>
                </a:solidFill>
              </a:defRPr>
            </a:lvl4pPr>
            <a:lvl5pPr indent="-274286">
              <a:spcBef>
                <a:spcPts val="500"/>
              </a:spcBef>
              <a:defRPr sz="1600">
                <a:solidFill>
                  <a:schemeClr val="tx1">
                    <a:lumMod val="90000"/>
                    <a:lumOff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609600" y="971550"/>
            <a:ext cx="4800600" cy="3657600"/>
          </a:xfrm>
        </p:spPr>
        <p:txBody>
          <a:bodyPr/>
          <a:lstStyle>
            <a:lvl1pPr>
              <a:buNone/>
              <a:defRPr/>
            </a:lvl1pPr>
          </a:lstStyle>
          <a:p>
            <a:endParaRPr lang="en-US" dirty="0"/>
          </a:p>
        </p:txBody>
      </p:sp>
      <p:sp>
        <p:nvSpPr>
          <p:cNvPr id="17" name="Title 1"/>
          <p:cNvSpPr>
            <a:spLocks noGrp="1"/>
          </p:cNvSpPr>
          <p:nvPr>
            <p:ph type="title" hasCustomPrompt="1"/>
          </p:nvPr>
        </p:nvSpPr>
        <p:spPr>
          <a:xfrm>
            <a:off x="609600" y="285750"/>
            <a:ext cx="7391400" cy="685800"/>
          </a:xfrm>
        </p:spPr>
        <p:txBody>
          <a:bodyPr anchor="b" anchorCtr="0">
            <a:normAutofit/>
          </a:bodyPr>
          <a:lstStyle>
            <a:lvl1pPr algn="l">
              <a:defRPr sz="2800" b="1">
                <a:solidFill>
                  <a:srgbClr val="00807C"/>
                </a:solidFill>
              </a:defRPr>
            </a:lvl1pPr>
          </a:lstStyle>
          <a:p>
            <a:r>
              <a:rPr lang="en-US" dirty="0"/>
              <a:t>Click to edit title</a:t>
            </a:r>
          </a:p>
        </p:txBody>
      </p:sp>
      <p:sp>
        <p:nvSpPr>
          <p:cNvPr id="22" name="Text Placeholder 20"/>
          <p:cNvSpPr>
            <a:spLocks noGrp="1"/>
          </p:cNvSpPr>
          <p:nvPr>
            <p:ph type="body" sz="quarter" idx="11"/>
          </p:nvPr>
        </p:nvSpPr>
        <p:spPr>
          <a:xfrm>
            <a:off x="5486400" y="971550"/>
            <a:ext cx="3124200" cy="3657600"/>
          </a:xfrm>
        </p:spPr>
        <p:txBody>
          <a:bodyPr anchor="ctr" anchorCtr="0">
            <a:normAutofit/>
          </a:bodyPr>
          <a:lstStyle>
            <a:lvl1pPr marL="319048" indent="-319048">
              <a:buClr>
                <a:schemeClr val="accent6"/>
              </a:buClr>
              <a:defRPr sz="2200">
                <a:solidFill>
                  <a:schemeClr val="tx1">
                    <a:lumMod val="90000"/>
                    <a:lumOff val="10000"/>
                  </a:schemeClr>
                </a:solidFill>
              </a:defRPr>
            </a:lvl1pPr>
            <a:lvl2pPr>
              <a:defRPr sz="2000">
                <a:solidFill>
                  <a:schemeClr val="tx1">
                    <a:lumMod val="90000"/>
                    <a:lumOff val="10000"/>
                  </a:schemeClr>
                </a:solidFill>
              </a:defRPr>
            </a:lvl2pPr>
            <a:lvl3pPr>
              <a:defRPr sz="1800">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p:spPr>
        <p:txBody>
          <a:bodyPr anchor="ctr"/>
          <a:lstStyle>
            <a:lvl1pPr algn="ctr">
              <a:buNone/>
              <a:defRPr i="1" baseline="0">
                <a:solidFill>
                  <a:schemeClr val="bg1">
                    <a:lumMod val="50000"/>
                  </a:schemeClr>
                </a:solidFill>
              </a:defRPr>
            </a:lvl1pPr>
          </a:lstStyle>
          <a:p>
            <a:r>
              <a:rPr lang="en-US" dirty="0"/>
              <a:t>Insert full screen image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04800" y="3562350"/>
            <a:ext cx="8458200" cy="1143000"/>
          </a:xfrm>
        </p:spPr>
        <p:txBody>
          <a:bodyPr>
            <a:normAutofit/>
          </a:bodyPr>
          <a:lstStyle>
            <a:lvl1pPr>
              <a:buFontTx/>
              <a:buNone/>
              <a:defRPr sz="2400" b="1" baseline="0">
                <a:solidFill>
                  <a:schemeClr val="accent1"/>
                </a:solidFill>
              </a:defRPr>
            </a:lvl1pPr>
            <a:lvl2pPr>
              <a:defRPr sz="2000">
                <a:solidFill>
                  <a:schemeClr val="tx1">
                    <a:lumMod val="90000"/>
                    <a:lumOff val="10000"/>
                  </a:schemeClr>
                </a:solidFill>
              </a:defRPr>
            </a:lvl2pPr>
          </a:lstStyle>
          <a:p>
            <a:pPr lvl="0"/>
            <a:r>
              <a:rPr lang="en-US" dirty="0"/>
              <a:t>Click to edit title</a:t>
            </a:r>
          </a:p>
          <a:p>
            <a:pPr lvl="1"/>
            <a:r>
              <a:rPr lang="en-US" dirty="0"/>
              <a:t>Second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able Placeholder 3"/>
          <p:cNvSpPr>
            <a:spLocks noGrp="1"/>
          </p:cNvSpPr>
          <p:nvPr>
            <p:ph type="tbl" sz="quarter" idx="10" hasCustomPrompt="1"/>
          </p:nvPr>
        </p:nvSpPr>
        <p:spPr>
          <a:xfrm>
            <a:off x="304800" y="285750"/>
            <a:ext cx="8458200" cy="3276600"/>
          </a:xfrm>
        </p:spPr>
        <p:txBody>
          <a:bodyPr anchor="ctr"/>
          <a:lstStyle>
            <a:lvl1pPr algn="ctr">
              <a:buNone/>
              <a:defRPr i="1">
                <a:solidFill>
                  <a:schemeClr val="bg1">
                    <a:lumMod val="50000"/>
                  </a:schemeClr>
                </a:solidFill>
              </a:defRPr>
            </a:lvl1pPr>
          </a:lstStyle>
          <a:p>
            <a:r>
              <a:rPr lang="en-US" dirty="0"/>
              <a:t>Insert table</a:t>
            </a:r>
          </a:p>
        </p:txBody>
      </p:sp>
      <p:sp>
        <p:nvSpPr>
          <p:cNvPr id="11" name="Text Placeholder 6"/>
          <p:cNvSpPr>
            <a:spLocks noGrp="1"/>
          </p:cNvSpPr>
          <p:nvPr>
            <p:ph type="body" sz="quarter" idx="11" hasCustomPrompt="1"/>
          </p:nvPr>
        </p:nvSpPr>
        <p:spPr>
          <a:xfrm>
            <a:off x="304800" y="3562350"/>
            <a:ext cx="8458200" cy="1143000"/>
          </a:xfrm>
        </p:spPr>
        <p:txBody>
          <a:bodyPr>
            <a:normAutofit/>
          </a:bodyPr>
          <a:lstStyle>
            <a:lvl1pPr>
              <a:buFontTx/>
              <a:buNone/>
              <a:defRPr sz="2400" b="1" baseline="0">
                <a:solidFill>
                  <a:schemeClr val="accent1"/>
                </a:solidFill>
              </a:defRPr>
            </a:lvl1pPr>
            <a:lvl2pPr>
              <a:defRPr sz="2000"/>
            </a:lvl2pPr>
          </a:lstStyle>
          <a:p>
            <a:pPr lvl="0"/>
            <a:r>
              <a:rPr lang="en-US" dirty="0"/>
              <a:t>Click to edit title</a:t>
            </a:r>
          </a:p>
          <a:p>
            <a:pPr lvl="1"/>
            <a:r>
              <a:rPr lang="en-US" dirty="0"/>
              <a:t>Second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14400" y="895350"/>
            <a:ext cx="6858000" cy="3276600"/>
          </a:xfrm>
        </p:spPr>
        <p:txBody>
          <a:bodyPr anchor="t">
            <a:normAutofit/>
          </a:bodyPr>
          <a:lstStyle>
            <a:lvl1pPr marL="0" indent="0" algn="l">
              <a:lnSpc>
                <a:spcPct val="100000"/>
              </a:lnSpc>
              <a:spcBef>
                <a:spcPts val="0"/>
              </a:spcBef>
              <a:buNone/>
              <a:defRPr sz="4000" b="1" cap="none"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cap="none" baseline="0" dirty="0"/>
              <a:t>Insert text here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 &am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1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36448" y="1428750"/>
            <a:ext cx="5867400" cy="2667000"/>
          </a:xfrm>
        </p:spPr>
        <p:txBody>
          <a:bodyPr anchor="t">
            <a:normAutofit/>
          </a:bodyPr>
          <a:lstStyle>
            <a:lvl1pPr marL="0" indent="0" algn="l">
              <a:lnSpc>
                <a:spcPct val="100000"/>
              </a:lnSpc>
              <a:spcBef>
                <a:spcPts val="0"/>
              </a:spcBef>
              <a:buNone/>
              <a:defRPr sz="3600" b="0" cap="none" baseline="0">
                <a:solidFill>
                  <a:srgbClr val="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cap="none" baseline="0" dirty="0"/>
              <a:t>Insert name and email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914400" y="1257535"/>
            <a:ext cx="1981200" cy="1981200"/>
          </a:xfrm>
        </p:spPr>
        <p:txBody>
          <a:bodyPr/>
          <a:lstStyle>
            <a:lvl1pPr>
              <a:defRPr baseline="0"/>
            </a:lvl1pPr>
          </a:lstStyle>
          <a:p>
            <a:r>
              <a:rPr lang="en-US" dirty="0"/>
              <a:t>Speaker Photo</a:t>
            </a:r>
          </a:p>
        </p:txBody>
      </p:sp>
      <p:sp>
        <p:nvSpPr>
          <p:cNvPr id="5" name="Title 4"/>
          <p:cNvSpPr>
            <a:spLocks noGrp="1"/>
          </p:cNvSpPr>
          <p:nvPr>
            <p:ph type="title" hasCustomPrompt="1"/>
          </p:nvPr>
        </p:nvSpPr>
        <p:spPr>
          <a:xfrm>
            <a:off x="762000" y="205979"/>
            <a:ext cx="7467600" cy="857250"/>
          </a:xfrm>
        </p:spPr>
        <p:txBody>
          <a:bodyPr/>
          <a:lstStyle>
            <a:lvl1pPr algn="l">
              <a:defRPr b="1">
                <a:solidFill>
                  <a:schemeClr val="accent6"/>
                </a:solidFill>
              </a:defRPr>
            </a:lvl1pPr>
          </a:lstStyle>
          <a:p>
            <a:r>
              <a:rPr lang="en-US" dirty="0"/>
              <a:t>meet the presenter</a:t>
            </a:r>
          </a:p>
        </p:txBody>
      </p:sp>
      <p:sp>
        <p:nvSpPr>
          <p:cNvPr id="6" name="Text Placeholder 15"/>
          <p:cNvSpPr>
            <a:spLocks noGrp="1"/>
          </p:cNvSpPr>
          <p:nvPr>
            <p:ph type="body" sz="quarter" idx="11" hasCustomPrompt="1"/>
          </p:nvPr>
        </p:nvSpPr>
        <p:spPr>
          <a:xfrm>
            <a:off x="3124985" y="1266771"/>
            <a:ext cx="5104392" cy="457200"/>
          </a:xfrm>
        </p:spPr>
        <p:txBody>
          <a:bodyPr anchor="b" anchorCtr="0">
            <a:normAutofit/>
          </a:bodyPr>
          <a:lstStyle>
            <a:lvl1pPr algn="l">
              <a:buNone/>
              <a:defRPr sz="2400" b="1">
                <a:solidFill>
                  <a:schemeClr val="accent1"/>
                </a:solidFill>
              </a:defRPr>
            </a:lvl1pPr>
            <a:lvl2pPr>
              <a:buNone/>
              <a:defRPr/>
            </a:lvl2pPr>
            <a:lvl3pPr>
              <a:buNone/>
              <a:defRPr/>
            </a:lvl3pPr>
            <a:lvl4pPr>
              <a:buNone/>
              <a:defRPr/>
            </a:lvl4pPr>
            <a:lvl5pPr>
              <a:buNone/>
              <a:defRPr/>
            </a:lvl5pPr>
          </a:lstStyle>
          <a:p>
            <a:pPr lvl="0"/>
            <a:r>
              <a:rPr lang="en-US" dirty="0"/>
              <a:t>Speaker’s Name</a:t>
            </a:r>
          </a:p>
        </p:txBody>
      </p:sp>
      <p:sp>
        <p:nvSpPr>
          <p:cNvPr id="7" name="Text Placeholder 17"/>
          <p:cNvSpPr>
            <a:spLocks noGrp="1"/>
          </p:cNvSpPr>
          <p:nvPr>
            <p:ph type="body" sz="quarter" idx="12" hasCustomPrompt="1"/>
          </p:nvPr>
        </p:nvSpPr>
        <p:spPr>
          <a:xfrm>
            <a:off x="3124311" y="1723971"/>
            <a:ext cx="5105066" cy="762001"/>
          </a:xfrm>
        </p:spPr>
        <p:txBody>
          <a:bodyPr>
            <a:noAutofit/>
          </a:bodyPr>
          <a:lstStyle>
            <a:lvl1pPr algn="l">
              <a:buNone/>
              <a:defRPr sz="1800" i="1" baseline="0">
                <a:solidFill>
                  <a:schemeClr val="accent1"/>
                </a:solidFill>
              </a:defRPr>
            </a:lvl1pPr>
            <a:lvl2pPr algn="ctr">
              <a:buNone/>
              <a:defRPr sz="1800">
                <a:solidFill>
                  <a:schemeClr val="bg1"/>
                </a:solidFill>
              </a:defRPr>
            </a:lvl2pPr>
            <a:lvl3pPr algn="ctr">
              <a:buNone/>
              <a:defRPr sz="1800">
                <a:solidFill>
                  <a:schemeClr val="bg1"/>
                </a:solidFill>
              </a:defRPr>
            </a:lvl3pPr>
            <a:lvl4pPr algn="ctr">
              <a:buNone/>
              <a:defRPr sz="1800">
                <a:solidFill>
                  <a:schemeClr val="bg1"/>
                </a:solidFill>
              </a:defRPr>
            </a:lvl4pPr>
            <a:lvl5pPr algn="ctr">
              <a:buNone/>
              <a:defRPr sz="1800">
                <a:solidFill>
                  <a:schemeClr val="bg1"/>
                </a:solidFill>
              </a:defRPr>
            </a:lvl5pPr>
          </a:lstStyle>
          <a:p>
            <a:pPr lvl="0"/>
            <a:r>
              <a:rPr lang="en-US" dirty="0"/>
              <a:t>Title</a:t>
            </a:r>
          </a:p>
          <a:p>
            <a:pPr lvl="0"/>
            <a:r>
              <a:rPr lang="en-US" dirty="0"/>
              <a:t>Organization</a:t>
            </a:r>
          </a:p>
        </p:txBody>
      </p:sp>
      <p:sp>
        <p:nvSpPr>
          <p:cNvPr id="9" name="Text Placeholder 8"/>
          <p:cNvSpPr>
            <a:spLocks noGrp="1"/>
          </p:cNvSpPr>
          <p:nvPr>
            <p:ph type="body" sz="quarter" idx="13"/>
          </p:nvPr>
        </p:nvSpPr>
        <p:spPr>
          <a:xfrm>
            <a:off x="3124311" y="2485972"/>
            <a:ext cx="5105066" cy="2028995"/>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017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binar Seri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2000" y="1790700"/>
            <a:ext cx="7391400" cy="857250"/>
          </a:xfrm>
        </p:spPr>
        <p:txBody>
          <a:bodyPr/>
          <a:lstStyle>
            <a:lvl1pPr algn="l">
              <a:defRPr b="1">
                <a:solidFill>
                  <a:schemeClr val="bg1"/>
                </a:solidFill>
                <a:effectLst>
                  <a:outerShdw blurRad="38100" dist="38100" dir="2700000" algn="tl">
                    <a:srgbClr val="000000">
                      <a:alpha val="43137"/>
                    </a:srgbClr>
                  </a:outerShdw>
                </a:effectLst>
              </a:defRPr>
            </a:lvl1pPr>
          </a:lstStyle>
          <a:p>
            <a:r>
              <a:rPr lang="en-US" dirty="0"/>
              <a:t>RL Webinar series</a:t>
            </a:r>
          </a:p>
        </p:txBody>
      </p:sp>
      <p:sp>
        <p:nvSpPr>
          <p:cNvPr id="4" name="TextBox 3"/>
          <p:cNvSpPr txBox="1"/>
          <p:nvPr userDrawn="1"/>
        </p:nvSpPr>
        <p:spPr>
          <a:xfrm>
            <a:off x="762000" y="1657350"/>
            <a:ext cx="7467600" cy="2819400"/>
          </a:xfrm>
          <a:prstGeom prst="rect">
            <a:avLst/>
          </a:prstGeom>
        </p:spPr>
        <p:txBody>
          <a:bodyPr vert="horz" wrap="square" lIns="91440" tIns="45720" rIns="91440" bIns="45720" rtlCol="0" anchor="t">
            <a:normAutofit/>
          </a:bodyPr>
          <a:lstStyle/>
          <a:p>
            <a:pPr marL="0" marR="0" indent="0" algn="ctr" defTabSz="9144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a:ln>
                <a:noFill/>
              </a:ln>
              <a:solidFill>
                <a:schemeClr val="tx1">
                  <a:lumMod val="65000"/>
                  <a:lumOff val="35000"/>
                </a:schemeClr>
              </a:solidFill>
              <a:effectLst/>
              <a:uLnTx/>
              <a:uFillTx/>
              <a:latin typeface="Century Gothic" pitchFamily="34" charset="0"/>
              <a:ea typeface="+mj-ea"/>
              <a:cs typeface="+mj-cs"/>
            </a:endParaRPr>
          </a:p>
        </p:txBody>
      </p:sp>
      <p:sp>
        <p:nvSpPr>
          <p:cNvPr id="6" name="Content Placeholder 2"/>
          <p:cNvSpPr>
            <a:spLocks noGrp="1"/>
          </p:cNvSpPr>
          <p:nvPr>
            <p:ph idx="1" hasCustomPrompt="1"/>
          </p:nvPr>
        </p:nvSpPr>
        <p:spPr>
          <a:xfrm>
            <a:off x="762000" y="2876550"/>
            <a:ext cx="7391400" cy="2057400"/>
          </a:xfrm>
        </p:spPr>
        <p:txBody>
          <a:bodyPr>
            <a:normAutofit/>
          </a:bodyPr>
          <a:lstStyle>
            <a:lvl1pPr marL="319048" indent="-319048">
              <a:spcBef>
                <a:spcPts val="500"/>
              </a:spcBef>
              <a:buClr>
                <a:schemeClr val="accent2"/>
              </a:buClr>
              <a:defRPr sz="2400" baseline="0">
                <a:solidFill>
                  <a:schemeClr val="bg1"/>
                </a:solidFill>
                <a:effectLst>
                  <a:outerShdw blurRad="38100" dist="38100" dir="2700000" algn="tl">
                    <a:srgbClr val="000000">
                      <a:alpha val="43137"/>
                    </a:srgbClr>
                  </a:outerShdw>
                </a:effectLst>
              </a:defRPr>
            </a:lvl1pPr>
            <a:lvl2pPr marL="548573" indent="-274286">
              <a:spcBef>
                <a:spcPts val="500"/>
              </a:spcBef>
              <a:buClr>
                <a:schemeClr val="tx1"/>
              </a:buClr>
              <a:defRPr sz="2400">
                <a:solidFill>
                  <a:srgbClr val="000000"/>
                </a:solidFill>
              </a:defRPr>
            </a:lvl2pPr>
            <a:lvl3pPr indent="-274286">
              <a:spcBef>
                <a:spcPts val="500"/>
              </a:spcBef>
              <a:defRPr sz="2000">
                <a:solidFill>
                  <a:srgbClr val="000000"/>
                </a:solidFill>
              </a:defRPr>
            </a:lvl3pPr>
            <a:lvl4pPr indent="-274286">
              <a:spcBef>
                <a:spcPts val="500"/>
              </a:spcBef>
              <a:defRPr sz="1800">
                <a:solidFill>
                  <a:srgbClr val="000000"/>
                </a:solidFill>
              </a:defRPr>
            </a:lvl4pPr>
            <a:lvl5pPr indent="-274286">
              <a:spcBef>
                <a:spcPts val="500"/>
              </a:spcBef>
              <a:defRPr sz="1800">
                <a:solidFill>
                  <a:srgbClr val="000000"/>
                </a:solidFill>
              </a:defRPr>
            </a:lvl5pPr>
          </a:lstStyle>
          <a:p>
            <a:pPr lvl="0"/>
            <a:r>
              <a:rPr lang="en-US" dirty="0"/>
              <a:t>Free webinars delivered by RL business partners, clients and industry experts</a:t>
            </a:r>
          </a:p>
          <a:p>
            <a:pPr lvl="0"/>
            <a:r>
              <a:rPr lang="en-US" dirty="0"/>
              <a:t>Healthcare industry topics and best practices</a:t>
            </a:r>
          </a:p>
          <a:p>
            <a:pPr lvl="0"/>
            <a:r>
              <a:rPr lang="en-US" dirty="0"/>
              <a:t>Send questions and ideas to </a:t>
            </a:r>
            <a:r>
              <a:rPr lang="en-US" dirty="0" err="1"/>
              <a:t>webinars@rlsolutions.com</a:t>
            </a:r>
            <a:endParaRPr lang="en-US" dirty="0"/>
          </a:p>
        </p:txBody>
      </p:sp>
    </p:spTree>
    <p:extLst>
      <p:ext uri="{BB962C8B-B14F-4D97-AF65-F5344CB8AC3E}">
        <p14:creationId xmlns:p14="http://schemas.microsoft.com/office/powerpoint/2010/main" val="211905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gin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57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eenshot_desktop_points">
    <p:spTree>
      <p:nvGrpSpPr>
        <p:cNvPr id="1" name=""/>
        <p:cNvGrpSpPr/>
        <p:nvPr/>
      </p:nvGrpSpPr>
      <p:grpSpPr>
        <a:xfrm>
          <a:off x="0" y="0"/>
          <a:ext cx="0" cy="0"/>
          <a:chOff x="0" y="0"/>
          <a:chExt cx="0" cy="0"/>
        </a:xfrm>
      </p:grpSpPr>
      <p:pic>
        <p:nvPicPr>
          <p:cNvPr id="3" name="Picture 2" descr="desktopMonitor_sm.png"/>
          <p:cNvPicPr>
            <a:picLocks noChangeAspect="1"/>
          </p:cNvPicPr>
          <p:nvPr userDrawn="1"/>
        </p:nvPicPr>
        <p:blipFill>
          <a:blip r:embed="rId2" cstate="print"/>
          <a:stretch>
            <a:fillRect/>
          </a:stretch>
        </p:blipFill>
        <p:spPr>
          <a:xfrm>
            <a:off x="914400" y="1504950"/>
            <a:ext cx="4076700" cy="3028950"/>
          </a:xfrm>
          <a:prstGeom prst="rect">
            <a:avLst/>
          </a:prstGeom>
        </p:spPr>
      </p:pic>
      <p:sp>
        <p:nvSpPr>
          <p:cNvPr id="4" name="Picture Placeholder 11"/>
          <p:cNvSpPr>
            <a:spLocks noGrp="1"/>
          </p:cNvSpPr>
          <p:nvPr>
            <p:ph type="pic" sz="quarter" idx="10"/>
          </p:nvPr>
        </p:nvSpPr>
        <p:spPr>
          <a:xfrm>
            <a:off x="1138428" y="1691640"/>
            <a:ext cx="3575304" cy="1847088"/>
          </a:xfrm>
        </p:spPr>
        <p:txBody>
          <a:bodyPr/>
          <a:lstStyle>
            <a:lvl1pPr>
              <a:buNone/>
              <a:defRPr/>
            </a:lvl1pPr>
          </a:lstStyle>
          <a:p>
            <a:endParaRPr lang="en-US" dirty="0"/>
          </a:p>
        </p:txBody>
      </p:sp>
      <p:sp>
        <p:nvSpPr>
          <p:cNvPr id="5" name="Title 1"/>
          <p:cNvSpPr>
            <a:spLocks noGrp="1"/>
          </p:cNvSpPr>
          <p:nvPr>
            <p:ph type="title" hasCustomPrompt="1"/>
          </p:nvPr>
        </p:nvSpPr>
        <p:spPr>
          <a:xfrm>
            <a:off x="990600" y="447675"/>
            <a:ext cx="7086600" cy="857250"/>
          </a:xfrm>
        </p:spPr>
        <p:txBody>
          <a:bodyPr>
            <a:normAutofit/>
          </a:bodyPr>
          <a:lstStyle>
            <a:lvl1pPr algn="l">
              <a:defRPr sz="2800" b="1">
                <a:solidFill>
                  <a:schemeClr val="accent1"/>
                </a:solidFill>
              </a:defRPr>
            </a:lvl1pPr>
          </a:lstStyle>
          <a:p>
            <a:r>
              <a:rPr lang="en-US" dirty="0"/>
              <a:t>Click to edit title</a:t>
            </a:r>
          </a:p>
        </p:txBody>
      </p:sp>
      <p:sp>
        <p:nvSpPr>
          <p:cNvPr id="6" name="Text Placeholder 20"/>
          <p:cNvSpPr>
            <a:spLocks noGrp="1"/>
          </p:cNvSpPr>
          <p:nvPr>
            <p:ph type="body" sz="quarter" idx="11"/>
          </p:nvPr>
        </p:nvSpPr>
        <p:spPr>
          <a:xfrm>
            <a:off x="5105400" y="1962150"/>
            <a:ext cx="2971800" cy="2743200"/>
          </a:xfrm>
        </p:spPr>
        <p:txBody>
          <a:bodyPr>
            <a:normAutofit/>
          </a:bodyPr>
          <a:lstStyle>
            <a:lvl1pPr marL="319088" indent="-319088">
              <a:buClr>
                <a:srgbClr val="7DC142"/>
              </a:buClr>
              <a:defRPr sz="22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3"/>
          <p:cNvSpPr>
            <a:spLocks noGrp="1"/>
          </p:cNvSpPr>
          <p:nvPr>
            <p:ph type="body" sz="quarter" idx="12" hasCustomPrompt="1"/>
          </p:nvPr>
        </p:nvSpPr>
        <p:spPr>
          <a:xfrm>
            <a:off x="5105400" y="1504950"/>
            <a:ext cx="2971800" cy="457200"/>
          </a:xfrm>
        </p:spPr>
        <p:txBody>
          <a:bodyPr>
            <a:normAutofit/>
          </a:bodyPr>
          <a:lstStyle>
            <a:lvl1pPr>
              <a:buNone/>
              <a:defRPr sz="2400" b="1"/>
            </a:lvl1pPr>
            <a:lvl2pPr>
              <a:buNone/>
              <a:defRPr/>
            </a:lvl2pPr>
            <a:lvl3pPr>
              <a:buNone/>
              <a:defRPr/>
            </a:lvl3pPr>
            <a:lvl4pPr>
              <a:buNone/>
              <a:defRPr/>
            </a:lvl4pPr>
            <a:lvl5pPr>
              <a:buNone/>
              <a:defRPr/>
            </a:lvl5pPr>
          </a:lstStyle>
          <a:p>
            <a:pPr lvl="0"/>
            <a:r>
              <a:rPr lang="en-US" dirty="0"/>
              <a:t>Insert title</a:t>
            </a:r>
          </a:p>
        </p:txBody>
      </p:sp>
    </p:spTree>
    <p:extLst>
      <p:ext uri="{BB962C8B-B14F-4D97-AF65-F5344CB8AC3E}">
        <p14:creationId xmlns:p14="http://schemas.microsoft.com/office/powerpoint/2010/main" val="152360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reenshot_ipad_points">
    <p:spTree>
      <p:nvGrpSpPr>
        <p:cNvPr id="1" name=""/>
        <p:cNvGrpSpPr/>
        <p:nvPr/>
      </p:nvGrpSpPr>
      <p:grpSpPr>
        <a:xfrm>
          <a:off x="0" y="0"/>
          <a:ext cx="0" cy="0"/>
          <a:chOff x="0" y="0"/>
          <a:chExt cx="0" cy="0"/>
        </a:xfrm>
      </p:grpSpPr>
      <p:pic>
        <p:nvPicPr>
          <p:cNvPr id="3" name="Picture 2" descr="tablet.png"/>
          <p:cNvPicPr>
            <a:picLocks noChangeAspect="1"/>
          </p:cNvPicPr>
          <p:nvPr userDrawn="1"/>
        </p:nvPicPr>
        <p:blipFill>
          <a:blip r:embed="rId2" cstate="print"/>
          <a:stretch>
            <a:fillRect/>
          </a:stretch>
        </p:blipFill>
        <p:spPr>
          <a:xfrm>
            <a:off x="990600" y="1428750"/>
            <a:ext cx="4038600" cy="3010253"/>
          </a:xfrm>
          <a:prstGeom prst="rect">
            <a:avLst/>
          </a:prstGeom>
        </p:spPr>
      </p:pic>
      <p:sp>
        <p:nvSpPr>
          <p:cNvPr id="4" name="Picture Placeholder 11"/>
          <p:cNvSpPr>
            <a:spLocks noGrp="1"/>
          </p:cNvSpPr>
          <p:nvPr>
            <p:ph type="pic" sz="quarter" idx="10"/>
          </p:nvPr>
        </p:nvSpPr>
        <p:spPr>
          <a:xfrm>
            <a:off x="1371600" y="1657348"/>
            <a:ext cx="3276600" cy="2514600"/>
          </a:xfrm>
        </p:spPr>
        <p:txBody>
          <a:bodyPr/>
          <a:lstStyle>
            <a:lvl1pPr>
              <a:buNone/>
              <a:defRPr/>
            </a:lvl1pPr>
          </a:lstStyle>
          <a:p>
            <a:endParaRPr lang="en-US" dirty="0"/>
          </a:p>
        </p:txBody>
      </p:sp>
      <p:sp>
        <p:nvSpPr>
          <p:cNvPr id="5" name="Title 1"/>
          <p:cNvSpPr>
            <a:spLocks noGrp="1"/>
          </p:cNvSpPr>
          <p:nvPr>
            <p:ph type="title" hasCustomPrompt="1"/>
          </p:nvPr>
        </p:nvSpPr>
        <p:spPr>
          <a:xfrm>
            <a:off x="990600" y="342900"/>
            <a:ext cx="7086600" cy="857250"/>
          </a:xfrm>
        </p:spPr>
        <p:txBody>
          <a:bodyPr>
            <a:normAutofit/>
          </a:bodyPr>
          <a:lstStyle>
            <a:lvl1pPr algn="l">
              <a:defRPr sz="2800" b="1">
                <a:solidFill>
                  <a:schemeClr val="accent1"/>
                </a:solidFill>
              </a:defRPr>
            </a:lvl1pPr>
          </a:lstStyle>
          <a:p>
            <a:r>
              <a:rPr lang="en-US" dirty="0"/>
              <a:t>Click to edit title</a:t>
            </a:r>
          </a:p>
        </p:txBody>
      </p:sp>
      <p:sp>
        <p:nvSpPr>
          <p:cNvPr id="6" name="Text Placeholder 20"/>
          <p:cNvSpPr>
            <a:spLocks noGrp="1"/>
          </p:cNvSpPr>
          <p:nvPr>
            <p:ph type="body" sz="quarter" idx="11"/>
          </p:nvPr>
        </p:nvSpPr>
        <p:spPr>
          <a:xfrm>
            <a:off x="5257800" y="1962150"/>
            <a:ext cx="2819400" cy="2743200"/>
          </a:xfrm>
        </p:spPr>
        <p:txBody>
          <a:bodyPr>
            <a:normAutofit/>
          </a:bodyPr>
          <a:lstStyle>
            <a:lvl1pPr marL="319088" indent="-319088">
              <a:buClr>
                <a:srgbClr val="7DC142"/>
              </a:buClr>
              <a:defRPr sz="22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3"/>
          <p:cNvSpPr>
            <a:spLocks noGrp="1"/>
          </p:cNvSpPr>
          <p:nvPr>
            <p:ph type="body" sz="quarter" idx="12" hasCustomPrompt="1"/>
          </p:nvPr>
        </p:nvSpPr>
        <p:spPr>
          <a:xfrm>
            <a:off x="5257800" y="1504950"/>
            <a:ext cx="2819400" cy="457200"/>
          </a:xfrm>
        </p:spPr>
        <p:txBody>
          <a:bodyPr>
            <a:normAutofit/>
          </a:bodyPr>
          <a:lstStyle>
            <a:lvl1pPr>
              <a:buNone/>
              <a:defRPr sz="2400" b="1"/>
            </a:lvl1pPr>
            <a:lvl2pPr>
              <a:buNone/>
              <a:defRPr/>
            </a:lvl2pPr>
            <a:lvl3pPr>
              <a:buNone/>
              <a:defRPr/>
            </a:lvl3pPr>
            <a:lvl4pPr>
              <a:buNone/>
              <a:defRPr/>
            </a:lvl4pPr>
            <a:lvl5pPr>
              <a:buNone/>
              <a:defRPr/>
            </a:lvl5pPr>
          </a:lstStyle>
          <a:p>
            <a:pPr lvl="0"/>
            <a:r>
              <a:rPr lang="en-US" dirty="0"/>
              <a:t>Insert title</a:t>
            </a:r>
          </a:p>
        </p:txBody>
      </p:sp>
    </p:spTree>
    <p:extLst>
      <p:ext uri="{BB962C8B-B14F-4D97-AF65-F5344CB8AC3E}">
        <p14:creationId xmlns:p14="http://schemas.microsoft.com/office/powerpoint/2010/main" val="120098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eenshot_mobile_points">
    <p:spTree>
      <p:nvGrpSpPr>
        <p:cNvPr id="1" name=""/>
        <p:cNvGrpSpPr/>
        <p:nvPr/>
      </p:nvGrpSpPr>
      <p:grpSpPr>
        <a:xfrm>
          <a:off x="0" y="0"/>
          <a:ext cx="0" cy="0"/>
          <a:chOff x="0" y="0"/>
          <a:chExt cx="0" cy="0"/>
        </a:xfrm>
      </p:grpSpPr>
      <p:sp>
        <p:nvSpPr>
          <p:cNvPr id="3" name="TextBox 2"/>
          <p:cNvSpPr txBox="1"/>
          <p:nvPr userDrawn="1"/>
        </p:nvSpPr>
        <p:spPr>
          <a:xfrm>
            <a:off x="4307840" y="2092960"/>
            <a:ext cx="914400" cy="914400"/>
          </a:xfrm>
          <a:prstGeom prst="rect">
            <a:avLst/>
          </a:prstGeom>
        </p:spPr>
        <p:txBody>
          <a:bodyPr vert="horz" wrap="none" lIns="91440" tIns="45720" rIns="91440" bIns="45720" rtlCol="0" anchor="t">
            <a:normAutofit/>
          </a:bodyPr>
          <a:lstStyle/>
          <a:p>
            <a:pPr marL="0" marR="0" indent="0" algn="ctr" defTabSz="9144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a:ln>
                <a:noFill/>
              </a:ln>
              <a:solidFill>
                <a:schemeClr val="tx1">
                  <a:lumMod val="65000"/>
                  <a:lumOff val="35000"/>
                </a:schemeClr>
              </a:solidFill>
              <a:effectLst/>
              <a:uLnTx/>
              <a:uFillTx/>
              <a:latin typeface="Century Gothic" pitchFamily="34" charset="0"/>
              <a:ea typeface="+mj-ea"/>
              <a:cs typeface="+mj-cs"/>
            </a:endParaRPr>
          </a:p>
        </p:txBody>
      </p:sp>
      <p:pic>
        <p:nvPicPr>
          <p:cNvPr id="4" name="Picture 3" descr="phone.png"/>
          <p:cNvPicPr>
            <a:picLocks noChangeAspect="1"/>
          </p:cNvPicPr>
          <p:nvPr userDrawn="1"/>
        </p:nvPicPr>
        <p:blipFill>
          <a:blip r:embed="rId2" cstate="print"/>
          <a:stretch>
            <a:fillRect/>
          </a:stretch>
        </p:blipFill>
        <p:spPr>
          <a:xfrm>
            <a:off x="1143000" y="1352550"/>
            <a:ext cx="2079172" cy="3505200"/>
          </a:xfrm>
          <a:prstGeom prst="rect">
            <a:avLst/>
          </a:prstGeom>
          <a:noFill/>
          <a:ln>
            <a:noFill/>
          </a:ln>
        </p:spPr>
      </p:pic>
      <p:sp>
        <p:nvSpPr>
          <p:cNvPr id="5" name="Picture Placeholder 11"/>
          <p:cNvSpPr>
            <a:spLocks noGrp="1"/>
          </p:cNvSpPr>
          <p:nvPr>
            <p:ph type="pic" sz="quarter" idx="10"/>
          </p:nvPr>
        </p:nvSpPr>
        <p:spPr>
          <a:xfrm>
            <a:off x="1478279" y="1828800"/>
            <a:ext cx="1417320" cy="2542032"/>
          </a:xfrm>
        </p:spPr>
        <p:txBody>
          <a:bodyPr/>
          <a:lstStyle>
            <a:lvl1pPr>
              <a:buNone/>
              <a:defRPr/>
            </a:lvl1pPr>
          </a:lstStyle>
          <a:p>
            <a:endParaRPr lang="en-US" dirty="0"/>
          </a:p>
        </p:txBody>
      </p:sp>
      <p:sp>
        <p:nvSpPr>
          <p:cNvPr id="6" name="Title 1"/>
          <p:cNvSpPr>
            <a:spLocks noGrp="1"/>
          </p:cNvSpPr>
          <p:nvPr>
            <p:ph type="title" hasCustomPrompt="1"/>
          </p:nvPr>
        </p:nvSpPr>
        <p:spPr>
          <a:xfrm>
            <a:off x="1371600" y="342900"/>
            <a:ext cx="6400800" cy="857250"/>
          </a:xfrm>
        </p:spPr>
        <p:txBody>
          <a:bodyPr>
            <a:normAutofit/>
          </a:bodyPr>
          <a:lstStyle>
            <a:lvl1pPr algn="l">
              <a:defRPr sz="2800" b="1">
                <a:solidFill>
                  <a:schemeClr val="accent1"/>
                </a:solidFill>
              </a:defRPr>
            </a:lvl1pPr>
          </a:lstStyle>
          <a:p>
            <a:r>
              <a:rPr lang="en-US" dirty="0"/>
              <a:t>Click to edit title</a:t>
            </a:r>
          </a:p>
        </p:txBody>
      </p:sp>
      <p:sp>
        <p:nvSpPr>
          <p:cNvPr id="7" name="Text Placeholder 20"/>
          <p:cNvSpPr>
            <a:spLocks noGrp="1"/>
          </p:cNvSpPr>
          <p:nvPr>
            <p:ph type="body" sz="quarter" idx="11"/>
          </p:nvPr>
        </p:nvSpPr>
        <p:spPr>
          <a:xfrm>
            <a:off x="3352800" y="1885949"/>
            <a:ext cx="4419600" cy="2743200"/>
          </a:xfrm>
        </p:spPr>
        <p:txBody>
          <a:bodyPr>
            <a:normAutofit/>
          </a:bodyPr>
          <a:lstStyle>
            <a:lvl1pPr marL="319088" indent="-319088">
              <a:buClr>
                <a:srgbClr val="7DC142"/>
              </a:buClr>
              <a:defRPr sz="22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3"/>
          <p:cNvSpPr>
            <a:spLocks noGrp="1"/>
          </p:cNvSpPr>
          <p:nvPr>
            <p:ph type="body" sz="quarter" idx="12" hasCustomPrompt="1"/>
          </p:nvPr>
        </p:nvSpPr>
        <p:spPr>
          <a:xfrm>
            <a:off x="3352800" y="1428749"/>
            <a:ext cx="4419600" cy="457200"/>
          </a:xfrm>
        </p:spPr>
        <p:txBody>
          <a:bodyPr>
            <a:normAutofit/>
          </a:bodyPr>
          <a:lstStyle>
            <a:lvl1pPr>
              <a:buNone/>
              <a:defRPr sz="2400" b="1"/>
            </a:lvl1pPr>
            <a:lvl2pPr>
              <a:buNone/>
              <a:defRPr/>
            </a:lvl2pPr>
            <a:lvl3pPr>
              <a:buNone/>
              <a:defRPr/>
            </a:lvl3pPr>
            <a:lvl4pPr>
              <a:buNone/>
              <a:defRPr/>
            </a:lvl4pPr>
            <a:lvl5pPr>
              <a:buNone/>
              <a:defRPr/>
            </a:lvl5pPr>
          </a:lstStyle>
          <a:p>
            <a:pPr lvl="0"/>
            <a:r>
              <a:rPr lang="en-US" dirty="0"/>
              <a:t>Insert title</a:t>
            </a:r>
          </a:p>
        </p:txBody>
      </p:sp>
    </p:spTree>
    <p:extLst>
      <p:ext uri="{BB962C8B-B14F-4D97-AF65-F5344CB8AC3E}">
        <p14:creationId xmlns:p14="http://schemas.microsoft.com/office/powerpoint/2010/main" val="48311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reenshot_full screen">
    <p:spTree>
      <p:nvGrpSpPr>
        <p:cNvPr id="1" name=""/>
        <p:cNvGrpSpPr/>
        <p:nvPr/>
      </p:nvGrpSpPr>
      <p:grpSpPr>
        <a:xfrm>
          <a:off x="0" y="0"/>
          <a:ext cx="0" cy="0"/>
          <a:chOff x="0" y="0"/>
          <a:chExt cx="0" cy="0"/>
        </a:xfrm>
      </p:grpSpPr>
      <p:pic>
        <p:nvPicPr>
          <p:cNvPr id="3" name="Picture 2" descr="desktopMonitor_sm.png"/>
          <p:cNvPicPr>
            <a:picLocks noChangeAspect="1"/>
          </p:cNvPicPr>
          <p:nvPr userDrawn="1"/>
        </p:nvPicPr>
        <p:blipFill>
          <a:blip r:embed="rId2" cstate="print"/>
          <a:stretch>
            <a:fillRect/>
          </a:stretch>
        </p:blipFill>
        <p:spPr>
          <a:xfrm>
            <a:off x="838200" y="395777"/>
            <a:ext cx="7543800" cy="5604973"/>
          </a:xfrm>
          <a:prstGeom prst="rect">
            <a:avLst/>
          </a:prstGeom>
        </p:spPr>
      </p:pic>
      <p:sp>
        <p:nvSpPr>
          <p:cNvPr id="4" name="Picture Placeholder 11"/>
          <p:cNvSpPr>
            <a:spLocks noGrp="1"/>
          </p:cNvSpPr>
          <p:nvPr>
            <p:ph type="pic" sz="quarter" idx="10"/>
          </p:nvPr>
        </p:nvSpPr>
        <p:spPr>
          <a:xfrm>
            <a:off x="1320865" y="742950"/>
            <a:ext cx="6527735" cy="3352801"/>
          </a:xfrm>
        </p:spPr>
        <p:txBody>
          <a:bodyPr/>
          <a:lstStyle>
            <a:lvl1pPr>
              <a:buNone/>
              <a:defRPr/>
            </a:lvl1pPr>
          </a:lstStyle>
          <a:p>
            <a:endParaRPr lang="en-US" dirty="0"/>
          </a:p>
        </p:txBody>
      </p:sp>
    </p:spTree>
    <p:extLst>
      <p:ext uri="{BB962C8B-B14F-4D97-AF65-F5344CB8AC3E}">
        <p14:creationId xmlns:p14="http://schemas.microsoft.com/office/powerpoint/2010/main" val="32389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reenshot_title">
    <p:spTree>
      <p:nvGrpSpPr>
        <p:cNvPr id="1" name=""/>
        <p:cNvGrpSpPr/>
        <p:nvPr/>
      </p:nvGrpSpPr>
      <p:grpSpPr>
        <a:xfrm>
          <a:off x="0" y="0"/>
          <a:ext cx="0" cy="0"/>
          <a:chOff x="0" y="0"/>
          <a:chExt cx="0" cy="0"/>
        </a:xfrm>
      </p:grpSpPr>
      <p:pic>
        <p:nvPicPr>
          <p:cNvPr id="3" name="Picture 2" descr="desktopMonitor_sm.png"/>
          <p:cNvPicPr>
            <a:picLocks noChangeAspect="1"/>
          </p:cNvPicPr>
          <p:nvPr userDrawn="1"/>
        </p:nvPicPr>
        <p:blipFill>
          <a:blip r:embed="rId2" cstate="print"/>
          <a:stretch>
            <a:fillRect/>
          </a:stretch>
        </p:blipFill>
        <p:spPr>
          <a:xfrm>
            <a:off x="1143000" y="819150"/>
            <a:ext cx="6973977" cy="5181600"/>
          </a:xfrm>
          <a:prstGeom prst="rect">
            <a:avLst/>
          </a:prstGeom>
        </p:spPr>
      </p:pic>
      <p:sp>
        <p:nvSpPr>
          <p:cNvPr id="4" name="Picture Placeholder 11"/>
          <p:cNvSpPr>
            <a:spLocks noGrp="1"/>
          </p:cNvSpPr>
          <p:nvPr>
            <p:ph type="pic" sz="quarter" idx="10"/>
          </p:nvPr>
        </p:nvSpPr>
        <p:spPr>
          <a:xfrm>
            <a:off x="1600200" y="1148605"/>
            <a:ext cx="6019800" cy="3099546"/>
          </a:xfrm>
        </p:spPr>
        <p:txBody>
          <a:bodyPr/>
          <a:lstStyle>
            <a:lvl1pPr>
              <a:buNone/>
              <a:defRPr/>
            </a:lvl1pPr>
          </a:lstStyle>
          <a:p>
            <a:endParaRPr lang="en-US" dirty="0"/>
          </a:p>
        </p:txBody>
      </p:sp>
      <p:sp>
        <p:nvSpPr>
          <p:cNvPr id="6" name="Title 1"/>
          <p:cNvSpPr>
            <a:spLocks noGrp="1"/>
          </p:cNvSpPr>
          <p:nvPr>
            <p:ph type="title" hasCustomPrompt="1"/>
          </p:nvPr>
        </p:nvSpPr>
        <p:spPr>
          <a:xfrm>
            <a:off x="533400" y="190500"/>
            <a:ext cx="8077200" cy="781050"/>
          </a:xfrm>
        </p:spPr>
        <p:txBody>
          <a:bodyPr>
            <a:normAutofit/>
          </a:bodyPr>
          <a:lstStyle>
            <a:lvl1pPr algn="ctr">
              <a:defRPr sz="2800" b="1">
                <a:solidFill>
                  <a:schemeClr val="accent1"/>
                </a:solidFill>
              </a:defRPr>
            </a:lvl1pPr>
          </a:lstStyle>
          <a:p>
            <a:r>
              <a:rPr lang="en-US" dirty="0"/>
              <a:t>Click to edit title</a:t>
            </a:r>
          </a:p>
        </p:txBody>
      </p:sp>
    </p:spTree>
    <p:extLst>
      <p:ext uri="{BB962C8B-B14F-4D97-AF65-F5344CB8AC3E}">
        <p14:creationId xmlns:p14="http://schemas.microsoft.com/office/powerpoint/2010/main" val="149228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05979"/>
            <a:ext cx="7315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71600" y="1200151"/>
            <a:ext cx="64008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702" r:id="rId2"/>
    <p:sldLayoutId id="2147483710" r:id="rId3"/>
    <p:sldLayoutId id="2147483704" r:id="rId4"/>
    <p:sldLayoutId id="2147483705" r:id="rId5"/>
    <p:sldLayoutId id="2147483706" r:id="rId6"/>
    <p:sldLayoutId id="2147483707" r:id="rId7"/>
    <p:sldLayoutId id="2147483708" r:id="rId8"/>
    <p:sldLayoutId id="2147483709" r:id="rId9"/>
    <p:sldLayoutId id="2147483699" r:id="rId10"/>
    <p:sldLayoutId id="2147483679" r:id="rId11"/>
    <p:sldLayoutId id="2147483694" r:id="rId12"/>
    <p:sldLayoutId id="2147483673" r:id="rId13"/>
    <p:sldLayoutId id="2147483696" r:id="rId14"/>
    <p:sldLayoutId id="2147483697" r:id="rId15"/>
    <p:sldLayoutId id="2147483698" r:id="rId16"/>
    <p:sldLayoutId id="2147483660" r:id="rId17"/>
    <p:sldLayoutId id="2147483703" r:id="rId18"/>
    <p:sldLayoutId id="2147483700" r:id="rId19"/>
  </p:sldLayoutIdLst>
  <p:txStyles>
    <p:titleStyle>
      <a:lvl1pPr algn="ctr" defTabSz="914286" rtl="0" eaLnBrk="1" latinLnBrk="0" hangingPunct="1">
        <a:spcBef>
          <a:spcPct val="0"/>
        </a:spcBef>
        <a:buNone/>
        <a:defRPr sz="3200" kern="1200" cap="all" baseline="0">
          <a:solidFill>
            <a:schemeClr val="bg1"/>
          </a:solidFill>
          <a:latin typeface="+mj-lt"/>
          <a:ea typeface="+mj-ea"/>
          <a:cs typeface="+mj-cs"/>
        </a:defRPr>
      </a:lvl1pPr>
    </p:titleStyle>
    <p:bodyStyle>
      <a:lvl1pPr marL="0" indent="-320000" algn="l" defTabSz="914286" rtl="0" eaLnBrk="1" latinLnBrk="0" hangingPunct="1">
        <a:spcBef>
          <a:spcPct val="20000"/>
        </a:spcBef>
        <a:buSzPct val="50000"/>
        <a:buFont typeface="Arial" pitchFamily="34" charset="0"/>
        <a:buChar char="►"/>
        <a:defRPr sz="2800" kern="1200" cap="none" baseline="0">
          <a:solidFill>
            <a:schemeClr val="tx1">
              <a:lumMod val="75000"/>
              <a:lumOff val="25000"/>
            </a:schemeClr>
          </a:solidFill>
          <a:latin typeface="+mj-lt"/>
          <a:ea typeface="+mn-ea"/>
          <a:cs typeface="+mn-cs"/>
        </a:defRPr>
      </a:lvl1pPr>
      <a:lvl2pPr marL="0" indent="-320000" algn="l" defTabSz="914286" rtl="0" eaLnBrk="1" latinLnBrk="0" hangingPunct="1">
        <a:spcBef>
          <a:spcPct val="20000"/>
        </a:spcBef>
        <a:buClrTx/>
        <a:buSzPct val="100000"/>
        <a:buFont typeface="Arial" pitchFamily="34" charset="0"/>
        <a:buChar char="•"/>
        <a:defRPr sz="2400" kern="1200">
          <a:solidFill>
            <a:schemeClr val="tx1">
              <a:lumMod val="75000"/>
              <a:lumOff val="25000"/>
            </a:schemeClr>
          </a:solidFill>
          <a:latin typeface="+mj-lt"/>
          <a:ea typeface="+mn-ea"/>
          <a:cs typeface="+mn-cs"/>
        </a:defRPr>
      </a:lvl2pPr>
      <a:lvl3pPr marL="685718" indent="-320000" algn="l" defTabSz="914286" rtl="0" eaLnBrk="1" latinLnBrk="0" hangingPunct="1">
        <a:spcBef>
          <a:spcPct val="20000"/>
        </a:spcBef>
        <a:buFont typeface="Calibri" pitchFamily="34" charset="0"/>
        <a:buChar char="‒"/>
        <a:defRPr sz="2000" kern="1200">
          <a:solidFill>
            <a:schemeClr val="tx1">
              <a:lumMod val="75000"/>
              <a:lumOff val="25000"/>
            </a:schemeClr>
          </a:solidFill>
          <a:latin typeface="+mj-lt"/>
          <a:ea typeface="+mn-ea"/>
          <a:cs typeface="+mn-cs"/>
        </a:defRPr>
      </a:lvl3pPr>
      <a:lvl4pPr marL="1142858" indent="-320000" algn="l" defTabSz="914286" rtl="0" eaLnBrk="1" latinLnBrk="0" hangingPunct="1">
        <a:spcBef>
          <a:spcPct val="20000"/>
        </a:spcBef>
        <a:buFont typeface="Arial" pitchFamily="34" charset="0"/>
        <a:buChar char="–"/>
        <a:defRPr sz="1800" kern="1200">
          <a:solidFill>
            <a:schemeClr val="tx1">
              <a:lumMod val="75000"/>
              <a:lumOff val="25000"/>
            </a:schemeClr>
          </a:solidFill>
          <a:latin typeface="+mj-lt"/>
          <a:ea typeface="+mn-ea"/>
          <a:cs typeface="+mn-cs"/>
        </a:defRPr>
      </a:lvl4pPr>
      <a:lvl5pPr marL="1371430" indent="-320000" algn="l" defTabSz="914286" rtl="0" eaLnBrk="1" latinLnBrk="0" hangingPunct="1">
        <a:spcBef>
          <a:spcPct val="20000"/>
        </a:spcBef>
        <a:buFont typeface="Arial" pitchFamily="34" charset="0"/>
        <a:buChar char="»"/>
        <a:defRPr sz="1800" kern="1200">
          <a:solidFill>
            <a:schemeClr val="tx1">
              <a:lumMod val="75000"/>
              <a:lumOff val="25000"/>
            </a:schemeClr>
          </a:solidFill>
          <a:latin typeface="+mj-lt"/>
          <a:ea typeface="+mn-ea"/>
          <a:cs typeface="+mn-cs"/>
        </a:defRPr>
      </a:lvl5pPr>
      <a:lvl6pPr marL="2514286"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30"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3"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8" indent="-228573"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30" algn="l" defTabSz="914286" rtl="0" eaLnBrk="1" latinLnBrk="0" hangingPunct="1">
        <a:defRPr sz="1800" kern="1200">
          <a:solidFill>
            <a:schemeClr val="tx1"/>
          </a:solidFill>
          <a:latin typeface="+mn-lt"/>
          <a:ea typeface="+mn-ea"/>
          <a:cs typeface="+mn-cs"/>
        </a:defRPr>
      </a:lvl4pPr>
      <a:lvl5pPr marL="1828573" algn="l" defTabSz="914286" rtl="0" eaLnBrk="1" latinLnBrk="0" hangingPunct="1">
        <a:defRPr sz="1800" kern="1200">
          <a:solidFill>
            <a:schemeClr val="tx1"/>
          </a:solidFill>
          <a:latin typeface="+mn-lt"/>
          <a:ea typeface="+mn-ea"/>
          <a:cs typeface="+mn-cs"/>
        </a:defRPr>
      </a:lvl5pPr>
      <a:lvl6pPr marL="2285718"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Carrieta@partners.org"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76298" y="1262495"/>
            <a:ext cx="7391403" cy="1219200"/>
          </a:xfrm>
        </p:spPr>
        <p:txBody>
          <a:bodyPr>
            <a:normAutofit fontScale="92500"/>
          </a:bodyPr>
          <a:lstStyle/>
          <a:p>
            <a:r>
              <a:rPr lang="en-US" altLang="en-US" dirty="0"/>
              <a:t>Safety First: The Journey to Develop a Workplace Violence Prevention Program</a:t>
            </a:r>
            <a:endParaRPr lang="en-US" dirty="0"/>
          </a:p>
        </p:txBody>
      </p:sp>
      <p:sp>
        <p:nvSpPr>
          <p:cNvPr id="4" name="Text Placeholder 3"/>
          <p:cNvSpPr>
            <a:spLocks noGrp="1"/>
          </p:cNvSpPr>
          <p:nvPr>
            <p:ph type="body" sz="quarter" idx="11"/>
          </p:nvPr>
        </p:nvSpPr>
        <p:spPr/>
        <p:txBody>
          <a:bodyPr/>
          <a:lstStyle/>
          <a:p>
            <a:r>
              <a:rPr lang="en-US" dirty="0"/>
              <a:t>Carrie Arrieta, CPHRM</a:t>
            </a:r>
          </a:p>
        </p:txBody>
      </p:sp>
      <p:sp>
        <p:nvSpPr>
          <p:cNvPr id="5" name="Text Placeholder 4"/>
          <p:cNvSpPr>
            <a:spLocks noGrp="1"/>
          </p:cNvSpPr>
          <p:nvPr>
            <p:ph type="body" sz="quarter" idx="12"/>
          </p:nvPr>
        </p:nvSpPr>
        <p:spPr/>
        <p:txBody>
          <a:bodyPr/>
          <a:lstStyle/>
          <a:p>
            <a:r>
              <a:rPr lang="en-US" dirty="0"/>
              <a:t>Risk Manager</a:t>
            </a:r>
          </a:p>
          <a:p>
            <a:r>
              <a:rPr lang="en-US" dirty="0"/>
              <a:t>North Shore Medical Center </a:t>
            </a:r>
          </a:p>
        </p:txBody>
      </p:sp>
      <p:pic>
        <p:nvPicPr>
          <p:cNvPr id="6" name="Picture 5">
            <a:extLst>
              <a:ext uri="{FF2B5EF4-FFF2-40B4-BE49-F238E27FC236}">
                <a16:creationId xmlns:a16="http://schemas.microsoft.com/office/drawing/2014/main" id="{52C8610C-9EC9-4FBD-AA33-AC9BB735977C}"/>
              </a:ext>
            </a:extLst>
          </p:cNvPr>
          <p:cNvPicPr>
            <a:picLocks noChangeAspect="1"/>
          </p:cNvPicPr>
          <p:nvPr/>
        </p:nvPicPr>
        <p:blipFill>
          <a:blip r:embed="rId4"/>
          <a:stretch>
            <a:fillRect/>
          </a:stretch>
        </p:blipFill>
        <p:spPr>
          <a:xfrm>
            <a:off x="6096000" y="3181350"/>
            <a:ext cx="2080224" cy="699655"/>
          </a:xfrm>
          <a:prstGeom prst="rect">
            <a:avLst/>
          </a:prstGeom>
        </p:spPr>
      </p:pic>
      <p:pic>
        <p:nvPicPr>
          <p:cNvPr id="7" name="Picture 6">
            <a:extLst>
              <a:ext uri="{FF2B5EF4-FFF2-40B4-BE49-F238E27FC236}">
                <a16:creationId xmlns:a16="http://schemas.microsoft.com/office/drawing/2014/main" id="{74BF3E7F-EF37-49C2-9A8A-DF758B433176}"/>
              </a:ext>
            </a:extLst>
          </p:cNvPr>
          <p:cNvPicPr>
            <a:picLocks noChangeAspect="1"/>
          </p:cNvPicPr>
          <p:nvPr/>
        </p:nvPicPr>
        <p:blipFill>
          <a:blip r:embed="rId5"/>
          <a:stretch>
            <a:fillRect/>
          </a:stretch>
        </p:blipFill>
        <p:spPr>
          <a:xfrm>
            <a:off x="5410200" y="3971060"/>
            <a:ext cx="3200400" cy="8330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
            <a:ext cx="6858000" cy="857250"/>
          </a:xfrm>
        </p:spPr>
        <p:txBody>
          <a:bodyPr>
            <a:normAutofit fontScale="90000"/>
          </a:bodyPr>
          <a:lstStyle/>
          <a:p>
            <a:r>
              <a:rPr lang="en-US" dirty="0"/>
              <a:t>Honing in on the source of truth (CONT.)</a:t>
            </a:r>
          </a:p>
        </p:txBody>
      </p:sp>
      <p:sp>
        <p:nvSpPr>
          <p:cNvPr id="3" name="Content Placeholder 2"/>
          <p:cNvSpPr>
            <a:spLocks noGrp="1"/>
          </p:cNvSpPr>
          <p:nvPr>
            <p:ph idx="1"/>
          </p:nvPr>
        </p:nvSpPr>
        <p:spPr>
          <a:xfrm>
            <a:off x="381000" y="857251"/>
            <a:ext cx="8001000" cy="3428998"/>
          </a:xfrm>
        </p:spPr>
        <p:txBody>
          <a:bodyPr>
            <a:normAutofit lnSpcReduction="10000"/>
          </a:bodyPr>
          <a:lstStyle/>
          <a:p>
            <a:r>
              <a:rPr lang="en-US" dirty="0"/>
              <a:t>January 2015: NSMC formed a workgroup to track data (Risk Management, Security, Occupational Health</a:t>
            </a:r>
          </a:p>
          <a:p>
            <a:pPr marL="0" indent="0">
              <a:buNone/>
            </a:pPr>
            <a:endParaRPr lang="en-US" dirty="0"/>
          </a:p>
          <a:p>
            <a:pPr lvl="1">
              <a:buFont typeface="Wingdings" panose="05000000000000000000" pitchFamily="2" charset="2"/>
              <a:buChar char="Ø"/>
            </a:pPr>
            <a:r>
              <a:rPr lang="en-US" altLang="en-US" dirty="0"/>
              <a:t>Defined assault</a:t>
            </a:r>
          </a:p>
          <a:p>
            <a:pPr lvl="2">
              <a:buFont typeface="Arial" panose="020B0604020202020204" pitchFamily="34" charset="0"/>
              <a:buChar char="•"/>
            </a:pPr>
            <a:r>
              <a:rPr lang="en-US" sz="2000" u="sng" dirty="0"/>
              <a:t>Assault</a:t>
            </a:r>
            <a:r>
              <a:rPr lang="en-US" sz="2000" b="1" dirty="0"/>
              <a:t>:  </a:t>
            </a:r>
            <a:r>
              <a:rPr lang="en-US" sz="2000" dirty="0"/>
              <a:t>A physical attack upon another; an attempt to do violence to another.</a:t>
            </a:r>
          </a:p>
          <a:p>
            <a:pPr lvl="1"/>
            <a:endParaRPr lang="en-US" altLang="en-US" dirty="0"/>
          </a:p>
          <a:p>
            <a:pPr lvl="1">
              <a:buFont typeface="Wingdings" panose="05000000000000000000" pitchFamily="2" charset="2"/>
              <a:buChar char="Ø"/>
            </a:pPr>
            <a:r>
              <a:rPr lang="en-US" altLang="en-US" dirty="0"/>
              <a:t>Identified multiple data sources and different taxonomies</a:t>
            </a:r>
          </a:p>
          <a:p>
            <a:pPr lvl="2">
              <a:buFont typeface="Arial" panose="020B0604020202020204" pitchFamily="34" charset="0"/>
              <a:buChar char="•"/>
            </a:pPr>
            <a:r>
              <a:rPr lang="en-US" altLang="en-US" sz="2000" dirty="0"/>
              <a:t>RL, Security Reports, Occupational Health tracking system, Serious Reportable Events (DPH)</a:t>
            </a:r>
          </a:p>
          <a:p>
            <a:endParaRPr lang="en-US" dirty="0"/>
          </a:p>
        </p:txBody>
      </p:sp>
    </p:spTree>
    <p:extLst>
      <p:ext uri="{BB962C8B-B14F-4D97-AF65-F5344CB8AC3E}">
        <p14:creationId xmlns:p14="http://schemas.microsoft.com/office/powerpoint/2010/main" val="1775156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381000" y="17585"/>
            <a:ext cx="6858000" cy="857250"/>
          </a:xfrm>
        </p:spPr>
        <p:txBody>
          <a:bodyPr/>
          <a:lstStyle/>
          <a:p>
            <a:r>
              <a:rPr lang="en-US" altLang="en-US" dirty="0"/>
              <a:t>RL and Workplace Violence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154615"/>
            <a:ext cx="1447800" cy="1447800"/>
          </a:xfrm>
          <a:prstGeom prst="rect">
            <a:avLst/>
          </a:prstGeom>
        </p:spPr>
      </p:pic>
      <p:sp>
        <p:nvSpPr>
          <p:cNvPr id="3" name="TextBox 2"/>
          <p:cNvSpPr txBox="1"/>
          <p:nvPr/>
        </p:nvSpPr>
        <p:spPr>
          <a:xfrm>
            <a:off x="381000" y="751172"/>
            <a:ext cx="7898674" cy="461665"/>
          </a:xfrm>
          <a:prstGeom prst="rect">
            <a:avLst/>
          </a:prstGeom>
          <a:noFill/>
        </p:spPr>
        <p:txBody>
          <a:bodyPr wrap="square" rtlCol="0">
            <a:spAutoFit/>
          </a:bodyPr>
          <a:lstStyle/>
          <a:p>
            <a:r>
              <a:rPr lang="en-US" sz="2400" dirty="0"/>
              <a:t>NSMC tracks these events in RL under “Safety / Security”</a:t>
            </a:r>
          </a:p>
        </p:txBody>
      </p:sp>
      <p:sp>
        <p:nvSpPr>
          <p:cNvPr id="11" name="TextBox 10">
            <a:extLst>
              <a:ext uri="{FF2B5EF4-FFF2-40B4-BE49-F238E27FC236}">
                <a16:creationId xmlns:a16="http://schemas.microsoft.com/office/drawing/2014/main" id="{8803C08E-89A5-4B42-B694-EE533A55782A}"/>
              </a:ext>
            </a:extLst>
          </p:cNvPr>
          <p:cNvSpPr txBox="1"/>
          <p:nvPr/>
        </p:nvSpPr>
        <p:spPr>
          <a:xfrm>
            <a:off x="1117962" y="2752996"/>
            <a:ext cx="6806837" cy="2220985"/>
          </a:xfrm>
          <a:prstGeom prst="rect">
            <a:avLst/>
          </a:prstGeom>
        </p:spPr>
        <p:txBody>
          <a:bodyPr vert="horz" wrap="square" lIns="91440" tIns="45720" rIns="91440" bIns="45720" numCol="2" rtlCol="0" anchor="t">
            <a:normAutofit fontScale="85000" lnSpcReduction="20000"/>
          </a:bodyPr>
          <a:lstStyle/>
          <a:p>
            <a:pPr marL="285750" marR="0" indent="-285750" defTabSz="914400" rtl="0" eaLnBrk="1" fontAlgn="auto" latinLnBrk="0" hangingPunct="1">
              <a:lnSpc>
                <a:spcPct val="100000"/>
              </a:lnSpc>
              <a:spcBef>
                <a:spcPts val="600"/>
              </a:spcBef>
              <a:spcAft>
                <a:spcPts val="0"/>
              </a:spcAft>
              <a:buClrTx/>
              <a:buSzTx/>
              <a:buFont typeface="Arial" panose="020B0604020202020204" pitchFamily="34" charset="0"/>
              <a:buChar char="•"/>
              <a:tabLst/>
            </a:pPr>
            <a:r>
              <a:rPr kumimoji="0" lang="en-US" sz="1600" b="0" i="0" u="none" strike="noStrike" kern="1200" cap="none" spc="0" normalizeH="0" baseline="0" noProof="0" dirty="0">
                <a:ln>
                  <a:noFill/>
                </a:ln>
                <a:effectLst/>
                <a:uLnTx/>
                <a:uFillTx/>
                <a:latin typeface="Arial (Body)"/>
                <a:ea typeface="+mj-ea"/>
                <a:cs typeface="+mj-cs"/>
              </a:rPr>
              <a:t>Abuse/Assault by a Patient    </a:t>
            </a:r>
          </a:p>
          <a:p>
            <a:pPr marL="285750" marR="0" indent="-285750" defTabSz="9144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sz="1600" dirty="0">
                <a:latin typeface="Arial (Body)"/>
                <a:ea typeface="+mj-ea"/>
                <a:cs typeface="+mj-cs"/>
              </a:rPr>
              <a:t>Abuse/Assault of a Patient</a:t>
            </a:r>
          </a:p>
          <a:p>
            <a:pPr marL="285750" marR="0" indent="-285750" defTabSz="914400" rtl="0" eaLnBrk="1" fontAlgn="auto" latinLnBrk="0" hangingPunct="1">
              <a:lnSpc>
                <a:spcPct val="100000"/>
              </a:lnSpc>
              <a:spcBef>
                <a:spcPts val="600"/>
              </a:spcBef>
              <a:spcAft>
                <a:spcPts val="0"/>
              </a:spcAft>
              <a:buClrTx/>
              <a:buSzTx/>
              <a:buFont typeface="Arial" panose="020B0604020202020204" pitchFamily="34" charset="0"/>
              <a:buChar char="•"/>
              <a:tabLst/>
            </a:pPr>
            <a:r>
              <a:rPr kumimoji="0" lang="en-US" sz="1600" b="0" i="0" u="none" strike="noStrike" kern="1200" cap="none" spc="0" normalizeH="0" baseline="0" noProof="0" dirty="0">
                <a:ln>
                  <a:noFill/>
                </a:ln>
                <a:effectLst/>
                <a:uLnTx/>
                <a:uFillTx/>
                <a:latin typeface="Arial (Body)"/>
                <a:ea typeface="+mj-ea"/>
                <a:cs typeface="+mj-cs"/>
              </a:rPr>
              <a:t>Disorderly Person</a:t>
            </a:r>
          </a:p>
          <a:p>
            <a:pPr marL="285750" marR="0" indent="-285750" defTabSz="9144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sz="1600" dirty="0">
                <a:latin typeface="Arial (Body)"/>
                <a:ea typeface="+mj-ea"/>
                <a:cs typeface="+mj-cs"/>
              </a:rPr>
              <a:t>Intimidating/Disruptive Behavior by Patient</a:t>
            </a:r>
          </a:p>
          <a:p>
            <a:pPr marL="285750" marR="0" indent="-285750" defTabSz="914400" rtl="0" eaLnBrk="1" fontAlgn="auto" latinLnBrk="0" hangingPunct="1">
              <a:lnSpc>
                <a:spcPct val="100000"/>
              </a:lnSpc>
              <a:spcBef>
                <a:spcPts val="600"/>
              </a:spcBef>
              <a:spcAft>
                <a:spcPts val="0"/>
              </a:spcAft>
              <a:buClrTx/>
              <a:buSzTx/>
              <a:buFont typeface="Arial" panose="020B0604020202020204" pitchFamily="34" charset="0"/>
              <a:buChar char="•"/>
              <a:tabLst/>
            </a:pPr>
            <a:r>
              <a:rPr kumimoji="0" lang="en-US" sz="1600" b="0" i="0" u="none" strike="noStrike" kern="1200" cap="none" spc="0" normalizeH="0" baseline="0" noProof="0" dirty="0">
                <a:ln>
                  <a:noFill/>
                </a:ln>
                <a:effectLst/>
                <a:uLnTx/>
                <a:uFillTx/>
                <a:latin typeface="Arial (Body)"/>
                <a:ea typeface="+mj-ea"/>
                <a:cs typeface="+mj-cs"/>
              </a:rPr>
              <a:t>Intimidating/Disruptive Behavior by Visitor</a:t>
            </a:r>
          </a:p>
          <a:p>
            <a:pPr marL="285750" marR="0" indent="-285750" defTabSz="914400" rtl="0" eaLnBrk="1" fontAlgn="auto" latinLnBrk="0" hangingPunct="1">
              <a:lnSpc>
                <a:spcPct val="100000"/>
              </a:lnSpc>
              <a:spcBef>
                <a:spcPts val="600"/>
              </a:spcBef>
              <a:spcAft>
                <a:spcPts val="0"/>
              </a:spcAft>
              <a:buClrTx/>
              <a:buSzTx/>
              <a:buFont typeface="Arial" panose="020B0604020202020204" pitchFamily="34" charset="0"/>
              <a:buChar char="•"/>
              <a:tabLst/>
            </a:pPr>
            <a:endParaRPr kumimoji="0" lang="en-US" sz="1600" b="0" i="0" u="none" strike="noStrike" kern="1200" cap="none" spc="0" normalizeH="0" baseline="0" noProof="0" dirty="0">
              <a:ln>
                <a:noFill/>
              </a:ln>
              <a:effectLst/>
              <a:uLnTx/>
              <a:uFillTx/>
              <a:latin typeface="Arial (Body)"/>
              <a:ea typeface="+mj-ea"/>
              <a:cs typeface="+mj-cs"/>
            </a:endParaRPr>
          </a:p>
          <a:p>
            <a:pPr marR="0" defTabSz="914400" rtl="0" eaLnBrk="1" fontAlgn="auto" latinLnBrk="0" hangingPunct="1">
              <a:lnSpc>
                <a:spcPct val="100000"/>
              </a:lnSpc>
              <a:spcBef>
                <a:spcPts val="600"/>
              </a:spcBef>
              <a:spcAft>
                <a:spcPts val="0"/>
              </a:spcAft>
              <a:buClrTx/>
              <a:buSzTx/>
              <a:tabLst/>
            </a:pPr>
            <a:endParaRPr kumimoji="0" lang="en-US" sz="1600" b="0" i="0" u="none" strike="noStrike" kern="1200" cap="none" spc="0" normalizeH="0" baseline="0" noProof="0" dirty="0">
              <a:ln>
                <a:noFill/>
              </a:ln>
              <a:effectLst/>
              <a:uLnTx/>
              <a:uFillTx/>
              <a:latin typeface="Arial (Body)"/>
              <a:ea typeface="+mj-ea"/>
              <a:cs typeface="+mj-cs"/>
            </a:endParaRPr>
          </a:p>
          <a:p>
            <a:pPr marL="285750" marR="0" indent="-285750" defTabSz="9144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sz="1600" dirty="0">
                <a:latin typeface="Arial (Body)"/>
                <a:ea typeface="+mj-ea"/>
                <a:cs typeface="+mj-cs"/>
              </a:rPr>
              <a:t>Physical Assault/Battery by/on a Staff Member</a:t>
            </a:r>
          </a:p>
          <a:p>
            <a:pPr marL="285750" marR="0" indent="-285750" defTabSz="914400" rtl="0" eaLnBrk="1" fontAlgn="auto" latinLnBrk="0" hangingPunct="1">
              <a:lnSpc>
                <a:spcPct val="100000"/>
              </a:lnSpc>
              <a:spcBef>
                <a:spcPts val="600"/>
              </a:spcBef>
              <a:spcAft>
                <a:spcPts val="0"/>
              </a:spcAft>
              <a:buClrTx/>
              <a:buSzTx/>
              <a:buFont typeface="Arial" panose="020B0604020202020204" pitchFamily="34" charset="0"/>
              <a:buChar char="•"/>
              <a:tabLst/>
            </a:pPr>
            <a:r>
              <a:rPr kumimoji="0" lang="en-US" sz="1600" b="0" i="0" u="none" strike="noStrike" kern="1200" cap="none" spc="0" normalizeH="0" baseline="0" noProof="0" dirty="0">
                <a:ln>
                  <a:noFill/>
                </a:ln>
                <a:effectLst/>
                <a:uLnTx/>
                <a:uFillTx/>
                <a:latin typeface="Arial (Body)"/>
                <a:ea typeface="+mj-ea"/>
                <a:cs typeface="+mj-cs"/>
              </a:rPr>
              <a:t>Sexual Assault/Abuse by/on a Patient</a:t>
            </a:r>
          </a:p>
          <a:p>
            <a:pPr marL="285750" marR="0" indent="-285750" defTabSz="9144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sz="1600" dirty="0">
                <a:latin typeface="Arial (Body)"/>
                <a:ea typeface="+mj-ea"/>
                <a:cs typeface="+mj-cs"/>
              </a:rPr>
              <a:t>Sexual Assault/Abuse By/ on a Staff Member</a:t>
            </a:r>
          </a:p>
          <a:p>
            <a:pPr marL="285750" marR="0" indent="-285750" defTabSz="914400" rtl="0" eaLnBrk="1" fontAlgn="auto" latinLnBrk="0" hangingPunct="1">
              <a:lnSpc>
                <a:spcPct val="100000"/>
              </a:lnSpc>
              <a:spcBef>
                <a:spcPts val="600"/>
              </a:spcBef>
              <a:spcAft>
                <a:spcPts val="0"/>
              </a:spcAft>
              <a:buClrTx/>
              <a:buSzTx/>
              <a:buFont typeface="Arial" panose="020B0604020202020204" pitchFamily="34" charset="0"/>
              <a:buChar char="•"/>
              <a:tabLst/>
            </a:pPr>
            <a:r>
              <a:rPr kumimoji="0" lang="en-US" sz="1600" b="0" i="0" u="none" strike="noStrike" kern="1200" cap="none" spc="0" normalizeH="0" baseline="0" noProof="0" dirty="0">
                <a:ln>
                  <a:noFill/>
                </a:ln>
                <a:effectLst/>
                <a:uLnTx/>
                <a:uFillTx/>
                <a:latin typeface="Arial (Body)"/>
                <a:ea typeface="+mj-ea"/>
                <a:cs typeface="+mj-cs"/>
              </a:rPr>
              <a:t>Threats of Violence</a:t>
            </a:r>
          </a:p>
          <a:p>
            <a:pPr marL="285750" marR="0" indent="-285750" defTabSz="914400" rtl="0" eaLnBrk="1" fontAlgn="auto" latinLnBrk="0" hangingPunct="1">
              <a:lnSpc>
                <a:spcPct val="100000"/>
              </a:lnSpc>
              <a:spcBef>
                <a:spcPts val="600"/>
              </a:spcBef>
              <a:spcAft>
                <a:spcPts val="0"/>
              </a:spcAft>
              <a:buClrTx/>
              <a:buSzTx/>
              <a:buFont typeface="Arial" panose="020B0604020202020204" pitchFamily="34" charset="0"/>
              <a:buChar char="•"/>
              <a:tabLst/>
            </a:pPr>
            <a:r>
              <a:rPr kumimoji="0" lang="en-US" sz="1600" b="0" i="0" u="none" strike="noStrike" kern="1200" cap="none" spc="0" normalizeH="0" baseline="0" noProof="0" dirty="0">
                <a:ln>
                  <a:noFill/>
                </a:ln>
                <a:effectLst/>
                <a:uLnTx/>
                <a:uFillTx/>
                <a:latin typeface="Arial (Body)"/>
                <a:ea typeface="+mj-ea"/>
                <a:cs typeface="+mj-cs"/>
              </a:rPr>
              <a:t>Weapons</a:t>
            </a:r>
          </a:p>
          <a:p>
            <a:pPr marL="285750" marR="0" indent="-285750" defTabSz="9144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sz="1600" dirty="0">
                <a:latin typeface="Arial (Body)"/>
                <a:ea typeface="+mj-ea"/>
                <a:cs typeface="+mj-cs"/>
              </a:rPr>
              <a:t>Destruction of Property</a:t>
            </a:r>
            <a:endParaRPr kumimoji="0" lang="en-US" sz="1600" b="0" i="0" u="none" strike="noStrike" kern="1200" cap="none" spc="0" normalizeH="0" baseline="0" noProof="0" dirty="0">
              <a:ln>
                <a:noFill/>
              </a:ln>
              <a:effectLst/>
              <a:uLnTx/>
              <a:uFillTx/>
              <a:latin typeface="Arial (Body)"/>
              <a:ea typeface="+mj-ea"/>
              <a:cs typeface="+mj-cs"/>
            </a:endParaRPr>
          </a:p>
          <a:p>
            <a:pPr marR="0" defTabSz="914400" rtl="0" eaLnBrk="1" fontAlgn="auto" latinLnBrk="0" hangingPunct="1">
              <a:lnSpc>
                <a:spcPct val="100000"/>
              </a:lnSpc>
              <a:spcBef>
                <a:spcPct val="0"/>
              </a:spcBef>
              <a:spcAft>
                <a:spcPts val="0"/>
              </a:spcAft>
              <a:buClrTx/>
              <a:buSzTx/>
              <a:tabLst/>
            </a:pPr>
            <a:endParaRPr lang="en-US" sz="1600" dirty="0">
              <a:solidFill>
                <a:schemeClr val="tx1">
                  <a:lumMod val="65000"/>
                  <a:lumOff val="35000"/>
                </a:schemeClr>
              </a:solidFill>
              <a:latin typeface="Century Gothic" pitchFamily="34" charset="0"/>
              <a:ea typeface="+mj-ea"/>
              <a:cs typeface="+mj-cs"/>
            </a:endParaRPr>
          </a:p>
        </p:txBody>
      </p:sp>
    </p:spTree>
    <p:extLst>
      <p:ext uri="{BB962C8B-B14F-4D97-AF65-F5344CB8AC3E}">
        <p14:creationId xmlns:p14="http://schemas.microsoft.com/office/powerpoint/2010/main" val="103933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p:txBody>
          <a:bodyPr/>
          <a:lstStyle/>
          <a:p>
            <a:r>
              <a:rPr lang="en-US" altLang="en-US" dirty="0"/>
              <a:t>RL and Workplace Violence (cont.)</a:t>
            </a:r>
          </a:p>
        </p:txBody>
      </p:sp>
      <p:sp>
        <p:nvSpPr>
          <p:cNvPr id="19459" name="Rectangle 3">
            <a:extLst>
              <a:ext uri="{FF2B5EF4-FFF2-40B4-BE49-F238E27FC236}">
                <a16:creationId xmlns:a16="http://schemas.microsoft.com/office/drawing/2014/main" id="{84EDC30B-FEB0-40AD-A68E-19BC2C5C0111}"/>
              </a:ext>
            </a:extLst>
          </p:cNvPr>
          <p:cNvSpPr>
            <a:spLocks noGrp="1" noChangeArrowheads="1"/>
          </p:cNvSpPr>
          <p:nvPr>
            <p:ph type="body" idx="1"/>
          </p:nvPr>
        </p:nvSpPr>
        <p:spPr>
          <a:xfrm>
            <a:off x="609600" y="1047750"/>
            <a:ext cx="8001000" cy="3535463"/>
          </a:xfrm>
        </p:spPr>
        <p:txBody>
          <a:bodyPr/>
          <a:lstStyle/>
          <a:p>
            <a:r>
              <a:rPr lang="en-US" sz="1600" b="1" dirty="0"/>
              <a:t>July 2012: </a:t>
            </a:r>
            <a:r>
              <a:rPr lang="en-US" sz="1600" dirty="0"/>
              <a:t>Formal implementation of multiple workplace violence event categories</a:t>
            </a:r>
          </a:p>
          <a:p>
            <a:pPr marL="0" indent="0">
              <a:buNone/>
            </a:pPr>
            <a:endParaRPr lang="en-US" sz="1600" dirty="0"/>
          </a:p>
          <a:p>
            <a:r>
              <a:rPr lang="en-US" sz="1600" b="1" dirty="0"/>
              <a:t>October 2014: </a:t>
            </a:r>
            <a:r>
              <a:rPr lang="en-US" sz="1600" dirty="0"/>
              <a:t>Fields for tracking Department of Public Health “Serious Reportable Events (SREs)” added </a:t>
            </a:r>
          </a:p>
          <a:p>
            <a:pPr marL="0" indent="0">
              <a:buNone/>
            </a:pPr>
            <a:endParaRPr lang="en-US" sz="1600" dirty="0"/>
          </a:p>
          <a:p>
            <a:r>
              <a:rPr lang="en-US" sz="1600" b="1" dirty="0"/>
              <a:t>January 2016: </a:t>
            </a:r>
            <a:r>
              <a:rPr lang="en-US" sz="1600" dirty="0"/>
              <a:t>Employee events added for Occupational Health</a:t>
            </a:r>
          </a:p>
          <a:p>
            <a:pPr marL="0" indent="0">
              <a:buNone/>
            </a:pPr>
            <a:endParaRPr lang="en-US" sz="1600" dirty="0"/>
          </a:p>
          <a:p>
            <a:r>
              <a:rPr lang="en-US" sz="1600" b="1" dirty="0"/>
              <a:t>September 2017: </a:t>
            </a:r>
            <a:r>
              <a:rPr lang="en-US" sz="1600" dirty="0"/>
              <a:t>The “Person Affected” Details section was renamed to “Patient/Visitor Involved” to alleviate confusion in the system</a:t>
            </a:r>
          </a:p>
          <a:p>
            <a:endParaRPr lang="en-US" altLang="en-US" dirty="0"/>
          </a:p>
        </p:txBody>
      </p:sp>
    </p:spTree>
    <p:extLst>
      <p:ext uri="{BB962C8B-B14F-4D97-AF65-F5344CB8AC3E}">
        <p14:creationId xmlns:p14="http://schemas.microsoft.com/office/powerpoint/2010/main" val="307282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2274" y="46014"/>
            <a:ext cx="4338575" cy="4964899"/>
          </a:xfrm>
          <a:prstGeom prst="rect">
            <a:avLst/>
          </a:prstGeom>
          <a:ln w="31750">
            <a:solidFill>
              <a:schemeClr val="tx1"/>
            </a:solidFill>
          </a:ln>
        </p:spPr>
      </p:pic>
      <p:pic>
        <p:nvPicPr>
          <p:cNvPr id="10" name="Picture 9"/>
          <p:cNvPicPr/>
          <p:nvPr/>
        </p:nvPicPr>
        <p:blipFill rotWithShape="1">
          <a:blip r:embed="rId4"/>
          <a:srcRect l="36111" t="17048" r="21805" b="33399"/>
          <a:stretch/>
        </p:blipFill>
        <p:spPr bwMode="auto">
          <a:xfrm>
            <a:off x="1752600" y="1639198"/>
            <a:ext cx="5486400" cy="3504302"/>
          </a:xfrm>
          <a:prstGeom prst="rect">
            <a:avLst/>
          </a:prstGeom>
          <a:ln w="31750">
            <a:solidFill>
              <a:srgbClr val="FF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57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228600" y="109388"/>
            <a:ext cx="6162675" cy="552450"/>
          </a:xfrm>
        </p:spPr>
        <p:txBody>
          <a:bodyPr/>
          <a:lstStyle/>
          <a:p>
            <a:r>
              <a:rPr lang="en-US" altLang="en-US" dirty="0"/>
              <a:t>RL Data</a:t>
            </a:r>
          </a:p>
        </p:txBody>
      </p:sp>
      <p:sp>
        <p:nvSpPr>
          <p:cNvPr id="2" name="Rectangle 1"/>
          <p:cNvSpPr/>
          <p:nvPr/>
        </p:nvSpPr>
        <p:spPr>
          <a:xfrm>
            <a:off x="-152400" y="661838"/>
            <a:ext cx="6094811" cy="3437095"/>
          </a:xfrm>
          <a:prstGeom prst="rect">
            <a:avLst/>
          </a:prstGeom>
        </p:spPr>
        <p:txBody>
          <a:bodyPr wrap="square">
            <a:spAutoFit/>
          </a:bodyPr>
          <a:lstStyle/>
          <a:p>
            <a:pPr lvl="1">
              <a:lnSpc>
                <a:spcPct val="115000"/>
              </a:lnSpc>
            </a:pPr>
            <a:r>
              <a:rPr lang="en-US" sz="1350" dirty="0">
                <a:ea typeface="Times New Roman" panose="02020603050405020304" pitchFamily="18" charset="0"/>
                <a:cs typeface="Arial" panose="020B0604020202020204" pitchFamily="34" charset="0"/>
              </a:rPr>
              <a:t>* Need to scrub data monthly</a:t>
            </a:r>
          </a:p>
          <a:p>
            <a:pPr lvl="1">
              <a:lnSpc>
                <a:spcPct val="115000"/>
              </a:lnSpc>
            </a:pPr>
            <a:endParaRPr lang="en-US" sz="1350" dirty="0">
              <a:ea typeface="Times New Roman" panose="02020603050405020304" pitchFamily="18" charset="0"/>
              <a:cs typeface="Arial" panose="020B0604020202020204" pitchFamily="34" charset="0"/>
            </a:endParaRPr>
          </a:p>
          <a:p>
            <a:pPr lvl="1">
              <a:lnSpc>
                <a:spcPct val="115000"/>
              </a:lnSpc>
            </a:pPr>
            <a:endParaRPr lang="en-US" sz="1350" dirty="0">
              <a:ea typeface="Times New Roman" panose="02020603050405020304" pitchFamily="18" charset="0"/>
              <a:cs typeface="Arial" panose="020B0604020202020204" pitchFamily="34" charset="0"/>
            </a:endParaRPr>
          </a:p>
          <a:p>
            <a:pPr lvl="1">
              <a:lnSpc>
                <a:spcPct val="115000"/>
              </a:lnSpc>
            </a:pPr>
            <a:endParaRPr lang="en-US" sz="1350" dirty="0">
              <a:ea typeface="Times New Roman" panose="02020603050405020304" pitchFamily="18" charset="0"/>
              <a:cs typeface="Arial" panose="020B0604020202020204" pitchFamily="34" charset="0"/>
            </a:endParaRPr>
          </a:p>
          <a:p>
            <a:pPr lvl="1">
              <a:lnSpc>
                <a:spcPct val="115000"/>
              </a:lnSpc>
            </a:pPr>
            <a:endParaRPr lang="en-US" sz="1350" dirty="0">
              <a:ea typeface="Times New Roman" panose="02020603050405020304" pitchFamily="18" charset="0"/>
              <a:cs typeface="Arial" panose="020B0604020202020204" pitchFamily="34" charset="0"/>
            </a:endParaRPr>
          </a:p>
          <a:p>
            <a:pPr lvl="1">
              <a:lnSpc>
                <a:spcPct val="115000"/>
              </a:lnSpc>
            </a:pPr>
            <a:endParaRPr lang="en-US" sz="1350" dirty="0">
              <a:ea typeface="Times New Roman" panose="02020603050405020304" pitchFamily="18" charset="0"/>
              <a:cs typeface="Arial" panose="020B0604020202020204" pitchFamily="34" charset="0"/>
            </a:endParaRPr>
          </a:p>
          <a:p>
            <a:pPr lvl="1">
              <a:lnSpc>
                <a:spcPct val="115000"/>
              </a:lnSpc>
            </a:pPr>
            <a:endParaRPr lang="en-US" sz="1350" dirty="0">
              <a:ea typeface="Times New Roman" panose="02020603050405020304" pitchFamily="18" charset="0"/>
              <a:cs typeface="Arial" panose="020B0604020202020204" pitchFamily="34" charset="0"/>
            </a:endParaRPr>
          </a:p>
          <a:p>
            <a:pPr lvl="1">
              <a:lnSpc>
                <a:spcPct val="115000"/>
              </a:lnSpc>
            </a:pPr>
            <a:endParaRPr lang="en-US" sz="1350" dirty="0">
              <a:ea typeface="Times New Roman" panose="02020603050405020304" pitchFamily="18" charset="0"/>
              <a:cs typeface="Arial" panose="020B0604020202020204" pitchFamily="34" charset="0"/>
            </a:endParaRPr>
          </a:p>
          <a:p>
            <a:pPr lvl="1">
              <a:lnSpc>
                <a:spcPct val="115000"/>
              </a:lnSpc>
            </a:pPr>
            <a:endParaRPr lang="en-US" sz="1350" dirty="0">
              <a:ea typeface="Times New Roman" panose="02020603050405020304" pitchFamily="18" charset="0"/>
              <a:cs typeface="Arial" panose="020B0604020202020204" pitchFamily="34" charset="0"/>
            </a:endParaRPr>
          </a:p>
          <a:p>
            <a:pPr lvl="1">
              <a:lnSpc>
                <a:spcPct val="115000"/>
              </a:lnSpc>
            </a:pPr>
            <a:endParaRPr lang="en-US" sz="1350" dirty="0">
              <a:ea typeface="Times New Roman" panose="02020603050405020304" pitchFamily="18" charset="0"/>
              <a:cs typeface="Arial" panose="020B0604020202020204" pitchFamily="34" charset="0"/>
            </a:endParaRPr>
          </a:p>
          <a:p>
            <a:pPr lvl="1">
              <a:lnSpc>
                <a:spcPct val="115000"/>
              </a:lnSpc>
            </a:pPr>
            <a:endParaRPr lang="en-US" sz="1350" dirty="0">
              <a:ea typeface="Times New Roman" panose="02020603050405020304" pitchFamily="18" charset="0"/>
              <a:cs typeface="Arial" panose="020B0604020202020204" pitchFamily="34" charset="0"/>
            </a:endParaRPr>
          </a:p>
          <a:p>
            <a:pPr lvl="1">
              <a:lnSpc>
                <a:spcPct val="115000"/>
              </a:lnSpc>
            </a:pPr>
            <a:endParaRPr lang="en-US" sz="1350" dirty="0">
              <a:ea typeface="Times New Roman" panose="02020603050405020304" pitchFamily="18" charset="0"/>
              <a:cs typeface="Arial" panose="020B0604020202020204" pitchFamily="34" charset="0"/>
            </a:endParaRPr>
          </a:p>
          <a:p>
            <a:pPr lvl="1">
              <a:lnSpc>
                <a:spcPct val="115000"/>
              </a:lnSpc>
            </a:pPr>
            <a:endParaRPr lang="en-US" sz="1350" dirty="0">
              <a:ea typeface="Times New Roman" panose="02020603050405020304" pitchFamily="18" charset="0"/>
              <a:cs typeface="Arial" panose="020B0604020202020204" pitchFamily="34" charset="0"/>
            </a:endParaRPr>
          </a:p>
          <a:p>
            <a:pPr lvl="1">
              <a:lnSpc>
                <a:spcPct val="115000"/>
              </a:lnSpc>
            </a:pPr>
            <a:r>
              <a:rPr lang="en-US" sz="1350" dirty="0">
                <a:ea typeface="Times New Roman" panose="02020603050405020304" pitchFamily="18" charset="0"/>
                <a:cs typeface="Arial" panose="020B0604020202020204" pitchFamily="34" charset="0"/>
              </a:rPr>
              <a:t> </a:t>
            </a:r>
            <a:endParaRPr lang="en-US" sz="1350" dirty="0">
              <a:ea typeface="Calibri" panose="020F050202020403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37BB1652-BBED-4F50-87C7-CEB4E3C20C67}"/>
              </a:ext>
            </a:extLst>
          </p:cNvPr>
          <p:cNvGraphicFramePr>
            <a:graphicFrameLocks/>
          </p:cNvGraphicFramePr>
          <p:nvPr>
            <p:extLst>
              <p:ext uri="{D42A27DB-BD31-4B8C-83A1-F6EECF244321}">
                <p14:modId xmlns:p14="http://schemas.microsoft.com/office/powerpoint/2010/main" val="2684325394"/>
              </p:ext>
            </p:extLst>
          </p:nvPr>
        </p:nvGraphicFramePr>
        <p:xfrm>
          <a:off x="1219200" y="1044567"/>
          <a:ext cx="6830614" cy="34370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9673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37011" y="57150"/>
            <a:ext cx="6162675" cy="552450"/>
          </a:xfrm>
        </p:spPr>
        <p:txBody>
          <a:bodyPr/>
          <a:lstStyle/>
          <a:p>
            <a:r>
              <a:rPr lang="en-US" altLang="en-US" dirty="0"/>
              <a:t>RL Data (Cont.)</a:t>
            </a:r>
          </a:p>
        </p:txBody>
      </p:sp>
      <p:graphicFrame>
        <p:nvGraphicFramePr>
          <p:cNvPr id="8" name="Chart 7">
            <a:extLst>
              <a:ext uri="{FF2B5EF4-FFF2-40B4-BE49-F238E27FC236}">
                <a16:creationId xmlns:a16="http://schemas.microsoft.com/office/drawing/2014/main" id="{B1D8805B-9D00-429A-972F-7667CFBF7884}"/>
              </a:ext>
            </a:extLst>
          </p:cNvPr>
          <p:cNvGraphicFramePr>
            <a:graphicFrameLocks/>
          </p:cNvGraphicFramePr>
          <p:nvPr>
            <p:extLst>
              <p:ext uri="{D42A27DB-BD31-4B8C-83A1-F6EECF244321}">
                <p14:modId xmlns:p14="http://schemas.microsoft.com/office/powerpoint/2010/main" val="3284133584"/>
              </p:ext>
            </p:extLst>
          </p:nvPr>
        </p:nvGraphicFramePr>
        <p:xfrm>
          <a:off x="1143000" y="609600"/>
          <a:ext cx="80010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8089FC0-1048-4B26-87C8-B2C7CAC43780}"/>
              </a:ext>
            </a:extLst>
          </p:cNvPr>
          <p:cNvGraphicFramePr>
            <a:graphicFrameLocks/>
          </p:cNvGraphicFramePr>
          <p:nvPr>
            <p:extLst>
              <p:ext uri="{D42A27DB-BD31-4B8C-83A1-F6EECF244321}">
                <p14:modId xmlns:p14="http://schemas.microsoft.com/office/powerpoint/2010/main" val="1312054979"/>
              </p:ext>
            </p:extLst>
          </p:nvPr>
        </p:nvGraphicFramePr>
        <p:xfrm>
          <a:off x="4572000" y="2343150"/>
          <a:ext cx="4572000" cy="12287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4906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p:txBody>
          <a:bodyPr/>
          <a:lstStyle/>
          <a:p>
            <a:r>
              <a:rPr lang="en-US" altLang="en-US" dirty="0"/>
              <a:t>New Method of Combined Data</a:t>
            </a:r>
          </a:p>
        </p:txBody>
      </p:sp>
      <p:sp>
        <p:nvSpPr>
          <p:cNvPr id="19459" name="Rectangle 3">
            <a:extLst>
              <a:ext uri="{FF2B5EF4-FFF2-40B4-BE49-F238E27FC236}">
                <a16:creationId xmlns:a16="http://schemas.microsoft.com/office/drawing/2014/main" id="{84EDC30B-FEB0-40AD-A68E-19BC2C5C0111}"/>
              </a:ext>
            </a:extLst>
          </p:cNvPr>
          <p:cNvSpPr>
            <a:spLocks noGrp="1" noChangeArrowheads="1"/>
          </p:cNvSpPr>
          <p:nvPr>
            <p:ph type="body" idx="1"/>
          </p:nvPr>
        </p:nvSpPr>
        <p:spPr/>
        <p:txBody>
          <a:bodyPr>
            <a:normAutofit fontScale="85000" lnSpcReduction="20000"/>
          </a:bodyPr>
          <a:lstStyle/>
          <a:p>
            <a:pPr marL="0" indent="0">
              <a:buNone/>
            </a:pPr>
            <a:r>
              <a:rPr lang="en-US" altLang="en-US" dirty="0"/>
              <a:t>January 2015: Data is compared, reconciled and combined</a:t>
            </a:r>
          </a:p>
          <a:p>
            <a:pPr marL="0" indent="0">
              <a:buNone/>
            </a:pPr>
            <a:endParaRPr lang="en-US" altLang="en-US" dirty="0"/>
          </a:p>
          <a:p>
            <a:pPr lvl="1">
              <a:buFont typeface="Wingdings" panose="05000000000000000000" pitchFamily="2" charset="2"/>
              <a:buChar char="§"/>
            </a:pPr>
            <a:r>
              <a:rPr lang="en-US" altLang="en-US" dirty="0"/>
              <a:t>Still a manual process</a:t>
            </a:r>
          </a:p>
          <a:p>
            <a:pPr marL="342900" lvl="1" indent="0">
              <a:buNone/>
            </a:pPr>
            <a:endParaRPr lang="en-US" altLang="en-US" dirty="0"/>
          </a:p>
          <a:p>
            <a:pPr lvl="1">
              <a:buFont typeface="Wingdings" panose="05000000000000000000" pitchFamily="2" charset="2"/>
              <a:buChar char="§"/>
            </a:pPr>
            <a:r>
              <a:rPr lang="en-US" dirty="0"/>
              <a:t>We now collect and measure physical and sexual assaults using a common taxonomy, and sort and trend them by: </a:t>
            </a:r>
          </a:p>
          <a:p>
            <a:pPr lvl="2">
              <a:buFont typeface="Arial" panose="020B0604020202020204" pitchFamily="34" charset="0"/>
              <a:buChar char="―"/>
            </a:pPr>
            <a:r>
              <a:rPr lang="en-US" dirty="0"/>
              <a:t>type; </a:t>
            </a:r>
          </a:p>
          <a:p>
            <a:pPr lvl="2">
              <a:buFont typeface="Arial" panose="020B0604020202020204" pitchFamily="34" charset="0"/>
              <a:buChar char="―"/>
            </a:pPr>
            <a:r>
              <a:rPr lang="en-US" dirty="0"/>
              <a:t>severity (0-4); </a:t>
            </a:r>
          </a:p>
          <a:p>
            <a:pPr lvl="2">
              <a:buFont typeface="Arial" panose="020B0604020202020204" pitchFamily="34" charset="0"/>
              <a:buChar char="―"/>
            </a:pPr>
            <a:r>
              <a:rPr lang="en-US" dirty="0"/>
              <a:t>location; </a:t>
            </a:r>
          </a:p>
          <a:p>
            <a:pPr lvl="2">
              <a:buFont typeface="Arial" panose="020B0604020202020204" pitchFamily="34" charset="0"/>
              <a:buChar char="―"/>
            </a:pPr>
            <a:r>
              <a:rPr lang="en-US" dirty="0"/>
              <a:t>date and time; </a:t>
            </a:r>
          </a:p>
          <a:p>
            <a:pPr lvl="2">
              <a:buFont typeface="Arial" panose="020B0604020202020204" pitchFamily="34" charset="0"/>
              <a:buChar char="―"/>
            </a:pPr>
            <a:r>
              <a:rPr lang="en-US" dirty="0"/>
              <a:t>person assaulted; and, </a:t>
            </a:r>
          </a:p>
          <a:p>
            <a:pPr lvl="2">
              <a:buFont typeface="Arial" panose="020B0604020202020204" pitchFamily="34" charset="0"/>
              <a:buChar char="―"/>
            </a:pPr>
            <a:r>
              <a:rPr lang="en-US" dirty="0"/>
              <a:t>person doing the assaulting</a:t>
            </a:r>
          </a:p>
          <a:p>
            <a:pPr lvl="1"/>
            <a:endParaRPr lang="en-US" altLang="en-US" dirty="0"/>
          </a:p>
          <a:p>
            <a:endParaRPr lang="en-US" altLang="en-US" dirty="0"/>
          </a:p>
        </p:txBody>
      </p:sp>
    </p:spTree>
    <p:extLst>
      <p:ext uri="{BB962C8B-B14F-4D97-AF65-F5344CB8AC3E}">
        <p14:creationId xmlns:p14="http://schemas.microsoft.com/office/powerpoint/2010/main" val="410598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152400" y="133350"/>
            <a:ext cx="6162675" cy="552450"/>
          </a:xfrm>
        </p:spPr>
        <p:txBody>
          <a:bodyPr/>
          <a:lstStyle/>
          <a:p>
            <a:r>
              <a:rPr lang="en-US" altLang="en-US" dirty="0"/>
              <a:t>Combined Data:  Assaults</a:t>
            </a:r>
          </a:p>
        </p:txBody>
      </p:sp>
      <p:graphicFrame>
        <p:nvGraphicFramePr>
          <p:cNvPr id="6" name="Chart 5">
            <a:extLst>
              <a:ext uri="{FF2B5EF4-FFF2-40B4-BE49-F238E27FC236}">
                <a16:creationId xmlns:a16="http://schemas.microsoft.com/office/drawing/2014/main" id="{BA0DFC91-3754-4028-9E1B-4E48112901AE}"/>
              </a:ext>
            </a:extLst>
          </p:cNvPr>
          <p:cNvGraphicFramePr>
            <a:graphicFrameLocks/>
          </p:cNvGraphicFramePr>
          <p:nvPr>
            <p:extLst>
              <p:ext uri="{D42A27DB-BD31-4B8C-83A1-F6EECF244321}">
                <p14:modId xmlns:p14="http://schemas.microsoft.com/office/powerpoint/2010/main" val="4078036154"/>
              </p:ext>
            </p:extLst>
          </p:nvPr>
        </p:nvGraphicFramePr>
        <p:xfrm>
          <a:off x="1408594" y="783771"/>
          <a:ext cx="6516206" cy="37691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499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228600" y="163182"/>
            <a:ext cx="8610600" cy="552450"/>
          </a:xfrm>
        </p:spPr>
        <p:txBody>
          <a:bodyPr>
            <a:noAutofit/>
          </a:bodyPr>
          <a:lstStyle/>
          <a:p>
            <a:r>
              <a:rPr lang="en-US" altLang="en-US" dirty="0"/>
              <a:t>Combined Data:  Current Prevalence of Violence</a:t>
            </a:r>
          </a:p>
        </p:txBody>
      </p:sp>
      <p:graphicFrame>
        <p:nvGraphicFramePr>
          <p:cNvPr id="8" name="Table 7"/>
          <p:cNvGraphicFramePr>
            <a:graphicFrameLocks noGrp="1"/>
          </p:cNvGraphicFramePr>
          <p:nvPr>
            <p:extLst>
              <p:ext uri="{D42A27DB-BD31-4B8C-83A1-F6EECF244321}">
                <p14:modId xmlns:p14="http://schemas.microsoft.com/office/powerpoint/2010/main" val="1598318500"/>
              </p:ext>
            </p:extLst>
          </p:nvPr>
        </p:nvGraphicFramePr>
        <p:xfrm>
          <a:off x="762000" y="671015"/>
          <a:ext cx="7315200" cy="2485177"/>
        </p:xfrm>
        <a:graphic>
          <a:graphicData uri="http://schemas.openxmlformats.org/drawingml/2006/table">
            <a:tbl>
              <a:tblPr/>
              <a:tblGrid>
                <a:gridCol w="2147204">
                  <a:extLst>
                    <a:ext uri="{9D8B030D-6E8A-4147-A177-3AD203B41FA5}">
                      <a16:colId xmlns:a16="http://schemas.microsoft.com/office/drawing/2014/main" val="20000"/>
                    </a:ext>
                  </a:extLst>
                </a:gridCol>
                <a:gridCol w="1327824">
                  <a:extLst>
                    <a:ext uri="{9D8B030D-6E8A-4147-A177-3AD203B41FA5}">
                      <a16:colId xmlns:a16="http://schemas.microsoft.com/office/drawing/2014/main" val="3113669121"/>
                    </a:ext>
                  </a:extLst>
                </a:gridCol>
                <a:gridCol w="1277012">
                  <a:extLst>
                    <a:ext uri="{9D8B030D-6E8A-4147-A177-3AD203B41FA5}">
                      <a16:colId xmlns:a16="http://schemas.microsoft.com/office/drawing/2014/main" val="1048650203"/>
                    </a:ext>
                  </a:extLst>
                </a:gridCol>
                <a:gridCol w="1158239">
                  <a:extLst>
                    <a:ext uri="{9D8B030D-6E8A-4147-A177-3AD203B41FA5}">
                      <a16:colId xmlns:a16="http://schemas.microsoft.com/office/drawing/2014/main" val="2741300104"/>
                    </a:ext>
                  </a:extLst>
                </a:gridCol>
                <a:gridCol w="1404921">
                  <a:extLst>
                    <a:ext uri="{9D8B030D-6E8A-4147-A177-3AD203B41FA5}">
                      <a16:colId xmlns:a16="http://schemas.microsoft.com/office/drawing/2014/main" val="2732807705"/>
                    </a:ext>
                  </a:extLst>
                </a:gridCol>
              </a:tblGrid>
              <a:tr h="368046">
                <a:tc>
                  <a:txBody>
                    <a:bodyPr/>
                    <a:lstStyle/>
                    <a:p>
                      <a:pPr marL="0" marR="0">
                        <a:lnSpc>
                          <a:spcPct val="115000"/>
                        </a:lnSpc>
                        <a:spcBef>
                          <a:spcPts val="0"/>
                        </a:spcBef>
                        <a:spcAft>
                          <a:spcPts val="0"/>
                        </a:spcAft>
                      </a:pPr>
                      <a:r>
                        <a:rPr lang="en-US" sz="1100" b="1" dirty="0">
                          <a:latin typeface="Arial" panose="020B0604020202020204" pitchFamily="34" charset="0"/>
                          <a:ea typeface="Calibri"/>
                          <a:cs typeface="Arial" panose="020B0604020202020204" pitchFamily="34" charset="0"/>
                        </a:rPr>
                        <a:t>Salem</a:t>
                      </a:r>
                      <a:endParaRPr lang="en-US" sz="1100" dirty="0">
                        <a:latin typeface="Arial" panose="020B0604020202020204" pitchFamily="34" charset="0"/>
                        <a:ea typeface="Calibri"/>
                        <a:cs typeface="Arial" panose="020B0604020202020204" pitchFamily="34" charset="0"/>
                      </a:endParaRPr>
                    </a:p>
                  </a:txBody>
                  <a:tcPr marL="46806" marR="46806"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 </a:t>
                      </a:r>
                      <a:r>
                        <a:rPr lang="en-US" sz="1100" b="1" dirty="0">
                          <a:latin typeface="Arial" panose="020B0604020202020204" pitchFamily="34" charset="0"/>
                          <a:ea typeface="Calibri"/>
                          <a:cs typeface="Arial" panose="020B0604020202020204" pitchFamily="34" charset="0"/>
                        </a:rPr>
                        <a:t>CY 2015       </a:t>
                      </a:r>
                      <a:endParaRPr lang="en-US" sz="1100" dirty="0">
                        <a:latin typeface="Arial" panose="020B0604020202020204" pitchFamily="34" charset="0"/>
                        <a:ea typeface="Calibri"/>
                        <a:cs typeface="Arial" panose="020B0604020202020204" pitchFamily="34" charset="0"/>
                      </a:endParaRP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b="1" dirty="0">
                          <a:solidFill>
                            <a:schemeClr val="tx2">
                              <a:lumMod val="95000"/>
                              <a:lumOff val="5000"/>
                            </a:schemeClr>
                          </a:solidFill>
                          <a:latin typeface="Arial" panose="020B0604020202020204" pitchFamily="34" charset="0"/>
                          <a:ea typeface="Calibri"/>
                          <a:cs typeface="Arial" panose="020B0604020202020204" pitchFamily="34" charset="0"/>
                        </a:rPr>
                        <a:t>CY</a:t>
                      </a:r>
                      <a:r>
                        <a:rPr lang="en-US" sz="1100" b="1" baseline="0" dirty="0">
                          <a:solidFill>
                            <a:schemeClr val="tx2">
                              <a:lumMod val="95000"/>
                              <a:lumOff val="5000"/>
                            </a:schemeClr>
                          </a:solidFill>
                          <a:latin typeface="Arial" panose="020B0604020202020204" pitchFamily="34" charset="0"/>
                          <a:ea typeface="Calibri"/>
                          <a:cs typeface="Arial" panose="020B0604020202020204" pitchFamily="34" charset="0"/>
                        </a:rPr>
                        <a:t> 2016</a:t>
                      </a:r>
                      <a:r>
                        <a:rPr lang="en-US" sz="1100" b="1" dirty="0">
                          <a:solidFill>
                            <a:schemeClr val="tx2">
                              <a:lumMod val="95000"/>
                              <a:lumOff val="5000"/>
                            </a:schemeClr>
                          </a:solidFill>
                          <a:latin typeface="Arial" panose="020B0604020202020204" pitchFamily="34" charset="0"/>
                          <a:ea typeface="Calibri"/>
                          <a:cs typeface="Arial" panose="020B0604020202020204" pitchFamily="34" charset="0"/>
                        </a:rPr>
                        <a:t>           </a:t>
                      </a:r>
                      <a:endParaRPr lang="en-US" sz="1100" dirty="0">
                        <a:solidFill>
                          <a:schemeClr val="tx2">
                            <a:lumMod val="95000"/>
                            <a:lumOff val="5000"/>
                          </a:schemeClr>
                        </a:solidFill>
                        <a:latin typeface="Arial" panose="020B0604020202020204" pitchFamily="34" charset="0"/>
                        <a:ea typeface="Calibri"/>
                        <a:cs typeface="Arial" panose="020B0604020202020204" pitchFamily="34" charset="0"/>
                      </a:endParaRP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b="1" dirty="0">
                          <a:latin typeface="Arial" panose="020B0604020202020204" pitchFamily="34" charset="0"/>
                          <a:ea typeface="Calibri"/>
                          <a:cs typeface="Arial" panose="020B0604020202020204" pitchFamily="34" charset="0"/>
                        </a:rPr>
                        <a:t> CY 2017 YTD</a:t>
                      </a:r>
                      <a:endParaRPr lang="en-US" sz="1100" dirty="0">
                        <a:latin typeface="Arial" panose="020B0604020202020204" pitchFamily="34" charset="0"/>
                        <a:ea typeface="Calibri"/>
                        <a:cs typeface="Arial" panose="020B0604020202020204" pitchFamily="34" charset="0"/>
                      </a:endParaRP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b="1" dirty="0">
                          <a:latin typeface="Arial" panose="020B0604020202020204" pitchFamily="34" charset="0"/>
                          <a:ea typeface="Calibri"/>
                          <a:cs typeface="Arial" panose="020B0604020202020204" pitchFamily="34" charset="0"/>
                        </a:rPr>
                        <a:t>2017 Annualized</a:t>
                      </a:r>
                      <a:endParaRPr lang="en-US" sz="1100" dirty="0">
                        <a:latin typeface="Arial" panose="020B0604020202020204" pitchFamily="34" charset="0"/>
                        <a:ea typeface="Calibri"/>
                        <a:cs typeface="Arial" panose="020B0604020202020204" pitchFamily="34" charset="0"/>
                      </a:endParaRP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184023">
                <a:tc>
                  <a:txBody>
                    <a:bodyPr/>
                    <a:lstStyle/>
                    <a:p>
                      <a:pPr marL="0" marR="0">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Security Alert</a:t>
                      </a:r>
                    </a:p>
                  </a:txBody>
                  <a:tcPr marL="46806" marR="46806" marT="0" marB="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339</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solidFill>
                            <a:schemeClr val="tx2">
                              <a:lumMod val="95000"/>
                              <a:lumOff val="5000"/>
                            </a:schemeClr>
                          </a:solidFill>
                          <a:latin typeface="Arial" panose="020B0604020202020204" pitchFamily="34" charset="0"/>
                          <a:ea typeface="Calibri"/>
                          <a:cs typeface="Arial" panose="020B0604020202020204" pitchFamily="34" charset="0"/>
                        </a:rPr>
                        <a:t>292</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252</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378</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184023">
                <a:tc>
                  <a:txBody>
                    <a:bodyPr/>
                    <a:lstStyle/>
                    <a:p>
                      <a:pPr marL="0" marR="0">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Restraints</a:t>
                      </a:r>
                    </a:p>
                  </a:txBody>
                  <a:tcPr marL="46806" marR="46806" marT="0" marB="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209 </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solidFill>
                            <a:schemeClr val="tx2">
                              <a:lumMod val="95000"/>
                              <a:lumOff val="5000"/>
                            </a:schemeClr>
                          </a:solidFill>
                          <a:latin typeface="Arial" panose="020B0604020202020204" pitchFamily="34" charset="0"/>
                          <a:ea typeface="Calibri"/>
                          <a:cs typeface="Arial" panose="020B0604020202020204" pitchFamily="34" charset="0"/>
                        </a:rPr>
                        <a:t>276</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215</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322</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84023">
                <a:tc>
                  <a:txBody>
                    <a:bodyPr/>
                    <a:lstStyle/>
                    <a:p>
                      <a:pPr marL="0" marR="0">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Assaults *</a:t>
                      </a:r>
                    </a:p>
                  </a:txBody>
                  <a:tcPr marL="46806" marR="46806" marT="0" marB="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131</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solidFill>
                            <a:schemeClr val="tx2">
                              <a:lumMod val="95000"/>
                              <a:lumOff val="5000"/>
                            </a:schemeClr>
                          </a:solidFill>
                          <a:latin typeface="Arial" panose="020B0604020202020204" pitchFamily="34" charset="0"/>
                          <a:ea typeface="Calibri"/>
                          <a:cs typeface="Arial" panose="020B0604020202020204" pitchFamily="34" charset="0"/>
                        </a:rPr>
                        <a:t>183</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138</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207</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03404">
                <a:tc>
                  <a:txBody>
                    <a:bodyPr/>
                    <a:lstStyle/>
                    <a:p>
                      <a:pPr marL="0" marR="0">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Weapons confiscated</a:t>
                      </a:r>
                    </a:p>
                  </a:txBody>
                  <a:tcPr marL="46806" marR="46806" marT="0" marB="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17 </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solidFill>
                            <a:schemeClr val="tx2">
                              <a:lumMod val="95000"/>
                              <a:lumOff val="5000"/>
                            </a:schemeClr>
                          </a:solidFill>
                          <a:latin typeface="Arial" panose="020B0604020202020204" pitchFamily="34" charset="0"/>
                          <a:ea typeface="Calibri"/>
                          <a:cs typeface="Arial" panose="020B0604020202020204" pitchFamily="34" charset="0"/>
                        </a:rPr>
                        <a:t>         33</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44</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60</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303396">
                <a:tc gridSpan="5">
                  <a:txBody>
                    <a:bodyPr/>
                    <a:lstStyle/>
                    <a:p>
                      <a:pPr marL="0" marR="0">
                        <a:lnSpc>
                          <a:spcPct val="115000"/>
                        </a:lnSpc>
                        <a:spcBef>
                          <a:spcPts val="0"/>
                        </a:spcBef>
                        <a:spcAft>
                          <a:spcPts val="0"/>
                        </a:spcAft>
                      </a:pPr>
                      <a:r>
                        <a:rPr lang="en-US" sz="1100" b="1" dirty="0">
                          <a:latin typeface="Arial" panose="020B0604020202020204" pitchFamily="34" charset="0"/>
                          <a:ea typeface="Calibri"/>
                          <a:cs typeface="Arial" panose="020B0604020202020204" pitchFamily="34" charset="0"/>
                        </a:rPr>
                        <a:t>Union </a:t>
                      </a:r>
                      <a:endParaRPr lang="en-US" sz="1100" dirty="0">
                        <a:latin typeface="Arial" panose="020B0604020202020204" pitchFamily="34" charset="0"/>
                        <a:ea typeface="Calibri"/>
                        <a:cs typeface="Arial" panose="020B0604020202020204" pitchFamily="34" charset="0"/>
                      </a:endParaRPr>
                    </a:p>
                  </a:txBody>
                  <a:tcPr marL="46806" marR="4680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84023">
                <a:tc>
                  <a:txBody>
                    <a:bodyPr/>
                    <a:lstStyle/>
                    <a:p>
                      <a:pPr marL="0" marR="0">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Security</a:t>
                      </a:r>
                      <a:r>
                        <a:rPr lang="en-US" sz="1100" baseline="0" dirty="0">
                          <a:latin typeface="Arial" panose="020B0604020202020204" pitchFamily="34" charset="0"/>
                          <a:ea typeface="Calibri"/>
                          <a:cs typeface="Arial" panose="020B0604020202020204" pitchFamily="34" charset="0"/>
                        </a:rPr>
                        <a:t> Alert</a:t>
                      </a:r>
                      <a:endParaRPr lang="en-US" sz="1100" dirty="0">
                        <a:latin typeface="Arial" panose="020B0604020202020204" pitchFamily="34" charset="0"/>
                        <a:ea typeface="Calibri"/>
                        <a:cs typeface="Arial" panose="020B0604020202020204" pitchFamily="34" charset="0"/>
                      </a:endParaRPr>
                    </a:p>
                  </a:txBody>
                  <a:tcPr marL="46806" marR="46806" marT="0" marB="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157</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solidFill>
                            <a:schemeClr val="tx1"/>
                          </a:solidFill>
                          <a:latin typeface="Arial" panose="020B0604020202020204" pitchFamily="34" charset="0"/>
                          <a:ea typeface="Calibri"/>
                          <a:cs typeface="Arial" panose="020B0604020202020204" pitchFamily="34" charset="0"/>
                        </a:rPr>
                        <a:t>161</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129</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193</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184023">
                <a:tc>
                  <a:txBody>
                    <a:bodyPr/>
                    <a:lstStyle/>
                    <a:p>
                      <a:pPr marL="0" marR="0">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Restraints</a:t>
                      </a:r>
                    </a:p>
                  </a:txBody>
                  <a:tcPr marL="46806" marR="46806" marT="0" marB="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258</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solidFill>
                            <a:schemeClr val="tx1"/>
                          </a:solidFill>
                          <a:latin typeface="Arial" panose="020B0604020202020204" pitchFamily="34" charset="0"/>
                          <a:ea typeface="Calibri"/>
                          <a:cs typeface="Arial" panose="020B0604020202020204" pitchFamily="34" charset="0"/>
                        </a:rPr>
                        <a:t>261</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216</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324</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184023">
                <a:tc>
                  <a:txBody>
                    <a:bodyPr/>
                    <a:lstStyle/>
                    <a:p>
                      <a:pPr marL="0" marR="0">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Assaults </a:t>
                      </a:r>
                      <a:r>
                        <a:rPr lang="en-US" sz="1100" b="1" dirty="0">
                          <a:latin typeface="Arial" panose="020B0604020202020204" pitchFamily="34" charset="0"/>
                          <a:ea typeface="Calibri"/>
                          <a:cs typeface="Arial" panose="020B0604020202020204" pitchFamily="34" charset="0"/>
                        </a:rPr>
                        <a:t>*</a:t>
                      </a:r>
                    </a:p>
                  </a:txBody>
                  <a:tcPr marL="46806" marR="46806" marT="0" marB="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264</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solidFill>
                            <a:schemeClr val="tx1"/>
                          </a:solidFill>
                          <a:latin typeface="Arial" panose="020B0604020202020204" pitchFamily="34" charset="0"/>
                          <a:ea typeface="Calibri"/>
                          <a:cs typeface="Arial" panose="020B0604020202020204" pitchFamily="34" charset="0"/>
                        </a:rPr>
                        <a:t>184</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113</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169</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r h="353615">
                <a:tc>
                  <a:txBody>
                    <a:bodyPr/>
                    <a:lstStyle/>
                    <a:p>
                      <a:pPr marL="0" marR="0">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Weapons confiscated</a:t>
                      </a:r>
                    </a:p>
                  </a:txBody>
                  <a:tcPr marL="46806" marR="46806" marT="0" marB="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 53</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solidFill>
                            <a:schemeClr val="tx1"/>
                          </a:solidFill>
                          <a:latin typeface="Arial" panose="020B0604020202020204" pitchFamily="34" charset="0"/>
                          <a:ea typeface="Calibri"/>
                          <a:cs typeface="Arial" panose="020B0604020202020204" pitchFamily="34" charset="0"/>
                        </a:rPr>
                        <a:t>75   </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39</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1100" dirty="0">
                          <a:latin typeface="Arial" panose="020B0604020202020204" pitchFamily="34" charset="0"/>
                          <a:ea typeface="Calibri"/>
                          <a:cs typeface="Arial" panose="020B0604020202020204" pitchFamily="34" charset="0"/>
                        </a:rPr>
                        <a:t>58</a:t>
                      </a:r>
                    </a:p>
                  </a:txBody>
                  <a:tcPr marL="46806" marR="4680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bl>
          </a:graphicData>
        </a:graphic>
      </p:graphicFrame>
      <p:sp>
        <p:nvSpPr>
          <p:cNvPr id="9" name="Content Placeholder 5"/>
          <p:cNvSpPr>
            <a:spLocks noGrp="1"/>
          </p:cNvSpPr>
          <p:nvPr>
            <p:ph idx="1"/>
          </p:nvPr>
        </p:nvSpPr>
        <p:spPr>
          <a:xfrm>
            <a:off x="778669" y="3588361"/>
            <a:ext cx="6215062" cy="884124"/>
          </a:xfrm>
        </p:spPr>
        <p:txBody>
          <a:bodyPr>
            <a:normAutofit fontScale="25000" lnSpcReduction="20000"/>
          </a:bodyPr>
          <a:lstStyle/>
          <a:p>
            <a:pPr>
              <a:buFont typeface="Wingdings" panose="05000000000000000000" pitchFamily="2" charset="2"/>
              <a:buNone/>
              <a:defRPr/>
            </a:pPr>
            <a:r>
              <a:rPr lang="en-US" sz="4800" dirty="0"/>
              <a:t>Notes:</a:t>
            </a:r>
          </a:p>
          <a:p>
            <a:pPr lvl="1">
              <a:spcAft>
                <a:spcPts val="450"/>
              </a:spcAft>
              <a:defRPr/>
            </a:pPr>
            <a:r>
              <a:rPr lang="en-US" sz="4800" dirty="0"/>
              <a:t>Assault statistics compiled from Occupational Health, Security reports and Safety Events. </a:t>
            </a:r>
          </a:p>
          <a:p>
            <a:pPr lvl="1">
              <a:spcAft>
                <a:spcPts val="450"/>
              </a:spcAft>
              <a:defRPr/>
            </a:pPr>
            <a:r>
              <a:rPr lang="en-US" sz="4800" dirty="0"/>
              <a:t>Examples of weapons include:  knives, Leatherman (with knife), razors (box cutters, straight edge, etc), filed down screwdriver, gun, wooden stakes, hammers, axes.</a:t>
            </a:r>
          </a:p>
          <a:p>
            <a:pPr lvl="1">
              <a:spcAft>
                <a:spcPts val="450"/>
              </a:spcAft>
              <a:defRPr/>
            </a:pPr>
            <a:r>
              <a:rPr lang="en-US" sz="4800" b="1" dirty="0"/>
              <a:t>2017 YTD = January 1 – August 31</a:t>
            </a:r>
          </a:p>
          <a:p>
            <a:pPr lvl="1">
              <a:spcAft>
                <a:spcPts val="450"/>
              </a:spcAft>
              <a:defRPr/>
            </a:pPr>
            <a:endParaRPr lang="en-US" sz="900" b="1" dirty="0">
              <a:solidFill>
                <a:srgbClr val="7030A0"/>
              </a:solidFill>
              <a:latin typeface="Arial" panose="020B0604020202020204" pitchFamily="34" charset="0"/>
              <a:ea typeface="Calibri"/>
              <a:cs typeface="Arial" panose="020B0604020202020204" pitchFamily="34" charset="0"/>
            </a:endParaRPr>
          </a:p>
          <a:p>
            <a:pPr lvl="1">
              <a:spcAft>
                <a:spcPts val="450"/>
              </a:spcAft>
              <a:defRPr/>
            </a:pPr>
            <a:endParaRPr lang="en-US" sz="900" b="1" dirty="0"/>
          </a:p>
          <a:p>
            <a:pPr lvl="1">
              <a:spcAft>
                <a:spcPts val="450"/>
              </a:spcAft>
              <a:buNone/>
              <a:defRPr/>
            </a:pPr>
            <a:r>
              <a:rPr lang="en-US" sz="825" b="1" dirty="0"/>
              <a:t>		</a:t>
            </a:r>
            <a:endParaRPr lang="en-US" sz="1050" dirty="0"/>
          </a:p>
          <a:p>
            <a:pPr>
              <a:spcAft>
                <a:spcPts val="450"/>
              </a:spcAft>
              <a:buNone/>
              <a:defRPr/>
            </a:pPr>
            <a:endParaRPr lang="en-US" sz="1050" dirty="0"/>
          </a:p>
          <a:p>
            <a:pPr>
              <a:defRPr/>
            </a:pPr>
            <a:endParaRPr lang="en-US" sz="1050" dirty="0"/>
          </a:p>
          <a:p>
            <a:pPr>
              <a:defRPr/>
            </a:pPr>
            <a:endParaRPr lang="en-US" sz="1050" dirty="0"/>
          </a:p>
        </p:txBody>
      </p:sp>
      <p:graphicFrame>
        <p:nvGraphicFramePr>
          <p:cNvPr id="4" name="Table 3"/>
          <p:cNvGraphicFramePr>
            <a:graphicFrameLocks noGrp="1"/>
          </p:cNvGraphicFramePr>
          <p:nvPr>
            <p:extLst>
              <p:ext uri="{D42A27DB-BD31-4B8C-83A1-F6EECF244321}">
                <p14:modId xmlns:p14="http://schemas.microsoft.com/office/powerpoint/2010/main" val="1855975653"/>
              </p:ext>
            </p:extLst>
          </p:nvPr>
        </p:nvGraphicFramePr>
        <p:xfrm>
          <a:off x="3886200" y="3196484"/>
          <a:ext cx="4191000" cy="502920"/>
        </p:xfrm>
        <a:graphic>
          <a:graphicData uri="http://schemas.openxmlformats.org/drawingml/2006/table">
            <a:tbl>
              <a:tblPr firstRow="1" bandRow="1">
                <a:tableStyleId>{16D9F66E-5EB9-4882-86FB-DCBF35E3C3E4}</a:tableStyleId>
              </a:tblPr>
              <a:tblGrid>
                <a:gridCol w="2095500">
                  <a:extLst>
                    <a:ext uri="{9D8B030D-6E8A-4147-A177-3AD203B41FA5}">
                      <a16:colId xmlns:a16="http://schemas.microsoft.com/office/drawing/2014/main" val="2073257140"/>
                    </a:ext>
                  </a:extLst>
                </a:gridCol>
                <a:gridCol w="2095500">
                  <a:extLst>
                    <a:ext uri="{9D8B030D-6E8A-4147-A177-3AD203B41FA5}">
                      <a16:colId xmlns:a16="http://schemas.microsoft.com/office/drawing/2014/main" val="3937411383"/>
                    </a:ext>
                  </a:extLst>
                </a:gridCol>
              </a:tblGrid>
              <a:tr h="251460">
                <a:tc>
                  <a:txBody>
                    <a:bodyPr/>
                    <a:lstStyle/>
                    <a:p>
                      <a:r>
                        <a:rPr lang="en-US" sz="1200" b="0" dirty="0"/>
                        <a:t>2016</a:t>
                      </a:r>
                    </a:p>
                  </a:txBody>
                  <a:tcPr marL="68580" marR="68580" marT="34290" marB="34290"/>
                </a:tc>
                <a:tc>
                  <a:txBody>
                    <a:bodyPr/>
                    <a:lstStyle/>
                    <a:p>
                      <a:r>
                        <a:rPr lang="en-US" sz="1200" b="0" dirty="0"/>
                        <a:t>235 lost work days</a:t>
                      </a:r>
                    </a:p>
                  </a:txBody>
                  <a:tcPr marL="68580" marR="68580" marT="34290" marB="34290"/>
                </a:tc>
                <a:extLst>
                  <a:ext uri="{0D108BD9-81ED-4DB2-BD59-A6C34878D82A}">
                    <a16:rowId xmlns:a16="http://schemas.microsoft.com/office/drawing/2014/main" val="3711218574"/>
                  </a:ext>
                </a:extLst>
              </a:tr>
              <a:tr h="251460">
                <a:tc>
                  <a:txBody>
                    <a:bodyPr/>
                    <a:lstStyle/>
                    <a:p>
                      <a:r>
                        <a:rPr lang="en-US" sz="1200" dirty="0"/>
                        <a:t>2017 YTD</a:t>
                      </a:r>
                    </a:p>
                  </a:txBody>
                  <a:tcPr marL="68580" marR="68580" marT="34290" marB="34290"/>
                </a:tc>
                <a:tc>
                  <a:txBody>
                    <a:bodyPr/>
                    <a:lstStyle/>
                    <a:p>
                      <a:r>
                        <a:rPr lang="en-US" sz="1200" dirty="0"/>
                        <a:t>126 lost</a:t>
                      </a:r>
                      <a:r>
                        <a:rPr lang="en-US" sz="1200" baseline="0" dirty="0"/>
                        <a:t> work days</a:t>
                      </a:r>
                      <a:endParaRPr lang="en-US" sz="1200" dirty="0"/>
                    </a:p>
                  </a:txBody>
                  <a:tcPr marL="68580" marR="68580" marT="34290" marB="34290"/>
                </a:tc>
                <a:extLst>
                  <a:ext uri="{0D108BD9-81ED-4DB2-BD59-A6C34878D82A}">
                    <a16:rowId xmlns:a16="http://schemas.microsoft.com/office/drawing/2014/main" val="133064426"/>
                  </a:ext>
                </a:extLst>
              </a:tr>
            </a:tbl>
          </a:graphicData>
        </a:graphic>
      </p:graphicFrame>
    </p:spTree>
    <p:extLst>
      <p:ext uri="{BB962C8B-B14F-4D97-AF65-F5344CB8AC3E}">
        <p14:creationId xmlns:p14="http://schemas.microsoft.com/office/powerpoint/2010/main" val="198630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152400" y="133350"/>
            <a:ext cx="6162675" cy="552450"/>
          </a:xfrm>
        </p:spPr>
        <p:txBody>
          <a:bodyPr/>
          <a:lstStyle/>
          <a:p>
            <a:r>
              <a:rPr lang="en-US" altLang="en-US" dirty="0"/>
              <a:t>Combined Data:  Trends</a:t>
            </a:r>
          </a:p>
        </p:txBody>
      </p:sp>
      <p:sp>
        <p:nvSpPr>
          <p:cNvPr id="3" name="Content Placeholder 2"/>
          <p:cNvSpPr>
            <a:spLocks noGrp="1"/>
          </p:cNvSpPr>
          <p:nvPr>
            <p:ph idx="1"/>
          </p:nvPr>
        </p:nvSpPr>
        <p:spPr>
          <a:xfrm>
            <a:off x="342900" y="819150"/>
            <a:ext cx="8458200" cy="3322864"/>
          </a:xfrm>
        </p:spPr>
        <p:txBody>
          <a:bodyPr>
            <a:normAutofit fontScale="85000" lnSpcReduction="10000"/>
          </a:bodyPr>
          <a:lstStyle/>
          <a:p>
            <a:r>
              <a:rPr lang="en-US" dirty="0"/>
              <a:t>Psychiatric patients boarding in ED for several days, increased prevalence of violence</a:t>
            </a:r>
          </a:p>
          <a:p>
            <a:pPr lvl="1">
              <a:buFont typeface="Arial" panose="020B0604020202020204" pitchFamily="34" charset="0"/>
              <a:buChar char="―"/>
            </a:pPr>
            <a:r>
              <a:rPr lang="en-US" dirty="0"/>
              <a:t>Need for safety plans, earlier intervention with psychiatry consultation and medications</a:t>
            </a:r>
          </a:p>
          <a:p>
            <a:pPr marL="385763" lvl="1" indent="0">
              <a:buNone/>
            </a:pPr>
            <a:endParaRPr lang="en-US" sz="1500" dirty="0"/>
          </a:p>
          <a:p>
            <a:r>
              <a:rPr lang="en-US" dirty="0"/>
              <a:t>“Frequent flyer” patients responsible for multiple incidents and assaults </a:t>
            </a:r>
          </a:p>
          <a:p>
            <a:pPr marL="85725" indent="0">
              <a:buNone/>
            </a:pPr>
            <a:endParaRPr lang="en-US" dirty="0"/>
          </a:p>
          <a:p>
            <a:r>
              <a:rPr lang="en-US" dirty="0"/>
              <a:t>Increasing violence in non-behavioral heath settings </a:t>
            </a:r>
          </a:p>
          <a:p>
            <a:endParaRPr lang="en-US" dirty="0"/>
          </a:p>
          <a:p>
            <a:r>
              <a:rPr lang="en-US" dirty="0"/>
              <a:t>Assaults most often on nurses/techs, security and mental health counselors </a:t>
            </a:r>
          </a:p>
          <a:p>
            <a:pPr marL="85725" indent="0">
              <a:buNone/>
            </a:pPr>
            <a:r>
              <a:rPr lang="en-US" dirty="0"/>
              <a:t> </a:t>
            </a:r>
          </a:p>
          <a:p>
            <a:endParaRPr lang="en-US" dirty="0"/>
          </a:p>
        </p:txBody>
      </p:sp>
    </p:spTree>
    <p:extLst>
      <p:ext uri="{BB962C8B-B14F-4D97-AF65-F5344CB8AC3E}">
        <p14:creationId xmlns:p14="http://schemas.microsoft.com/office/powerpoint/2010/main" val="166398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Meet the presenter</a:t>
            </a:r>
          </a:p>
        </p:txBody>
      </p:sp>
      <p:sp>
        <p:nvSpPr>
          <p:cNvPr id="4" name="Text Placeholder 3"/>
          <p:cNvSpPr>
            <a:spLocks noGrp="1"/>
          </p:cNvSpPr>
          <p:nvPr>
            <p:ph type="body" sz="quarter" idx="11"/>
          </p:nvPr>
        </p:nvSpPr>
        <p:spPr/>
        <p:txBody>
          <a:bodyPr/>
          <a:lstStyle/>
          <a:p>
            <a:r>
              <a:rPr lang="en-US" dirty="0"/>
              <a:t>Carrie Arrieta, CPHRM</a:t>
            </a:r>
          </a:p>
        </p:txBody>
      </p:sp>
      <p:sp>
        <p:nvSpPr>
          <p:cNvPr id="5" name="Text Placeholder 4"/>
          <p:cNvSpPr>
            <a:spLocks noGrp="1"/>
          </p:cNvSpPr>
          <p:nvPr>
            <p:ph type="body" sz="quarter" idx="12"/>
          </p:nvPr>
        </p:nvSpPr>
        <p:spPr/>
        <p:txBody>
          <a:bodyPr/>
          <a:lstStyle/>
          <a:p>
            <a:r>
              <a:rPr lang="en-US" dirty="0"/>
              <a:t>Risk Manager</a:t>
            </a:r>
            <a:br>
              <a:rPr lang="en-US" dirty="0"/>
            </a:br>
            <a:r>
              <a:rPr lang="en-US" dirty="0"/>
              <a:t>North Shore Medical Center</a:t>
            </a:r>
          </a:p>
        </p:txBody>
      </p:sp>
      <p:sp>
        <p:nvSpPr>
          <p:cNvPr id="6" name="Text Placeholder 5"/>
          <p:cNvSpPr>
            <a:spLocks noGrp="1"/>
          </p:cNvSpPr>
          <p:nvPr>
            <p:ph type="body" sz="quarter" idx="13"/>
          </p:nvPr>
        </p:nvSpPr>
        <p:spPr>
          <a:xfrm>
            <a:off x="3124311" y="2485972"/>
            <a:ext cx="5105066" cy="2028995"/>
          </a:xfrm>
        </p:spPr>
        <p:txBody>
          <a:bodyPr>
            <a:normAutofit/>
          </a:bodyPr>
          <a:lstStyle/>
          <a:p>
            <a:pPr indent="0">
              <a:buNone/>
            </a:pPr>
            <a:r>
              <a:rPr lang="en-US" dirty="0"/>
              <a:t>Carrie Arrieta is a Risk Manager at North Shore Medical Center, part of Partners Healthcare. She manages a facility-wide risk program, working collaboratively with physicians, clinical staff and other key stakeholders in advising and supporting on all risk management issues. </a:t>
            </a:r>
          </a:p>
        </p:txBody>
      </p:sp>
      <p:pic>
        <p:nvPicPr>
          <p:cNvPr id="10" name="Picture Placeholder 9">
            <a:extLst>
              <a:ext uri="{FF2B5EF4-FFF2-40B4-BE49-F238E27FC236}">
                <a16:creationId xmlns:a16="http://schemas.microsoft.com/office/drawing/2014/main" id="{E8119B4D-51E5-41DD-AA40-D5E88E03AF9C}"/>
              </a:ext>
            </a:extLst>
          </p:cNvPr>
          <p:cNvPicPr>
            <a:picLocks noGrp="1" noChangeAspect="1"/>
          </p:cNvPicPr>
          <p:nvPr>
            <p:ph type="pic" sz="quarter" idx="10"/>
          </p:nvPr>
        </p:nvPicPr>
        <p:blipFill>
          <a:blip r:embed="rId3"/>
          <a:srcRect t="9983" b="9983"/>
          <a:stretch>
            <a:fillRect/>
          </a:stretch>
        </p:blipFill>
        <p:spPr>
          <a:xfrm>
            <a:off x="762000" y="1266771"/>
            <a:ext cx="1981200" cy="1981200"/>
          </a:xfrm>
        </p:spPr>
      </p:pic>
    </p:spTree>
    <p:extLst>
      <p:ext uri="{BB962C8B-B14F-4D97-AF65-F5344CB8AC3E}">
        <p14:creationId xmlns:p14="http://schemas.microsoft.com/office/powerpoint/2010/main" val="1621038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152400" y="133350"/>
            <a:ext cx="6162675" cy="552450"/>
          </a:xfrm>
        </p:spPr>
        <p:txBody>
          <a:bodyPr/>
          <a:lstStyle/>
          <a:p>
            <a:r>
              <a:rPr lang="en-US" altLang="en-US" dirty="0"/>
              <a:t>Combined Data:  Trends (cont.)</a:t>
            </a:r>
          </a:p>
        </p:txBody>
      </p:sp>
      <p:sp>
        <p:nvSpPr>
          <p:cNvPr id="3" name="Content Placeholder 2"/>
          <p:cNvSpPr>
            <a:spLocks noGrp="1"/>
          </p:cNvSpPr>
          <p:nvPr>
            <p:ph idx="1"/>
          </p:nvPr>
        </p:nvSpPr>
        <p:spPr>
          <a:xfrm>
            <a:off x="3581400" y="666750"/>
            <a:ext cx="4495800" cy="3962400"/>
          </a:xfrm>
        </p:spPr>
        <p:txBody>
          <a:bodyPr>
            <a:normAutofit/>
          </a:bodyPr>
          <a:lstStyle/>
          <a:p>
            <a:r>
              <a:rPr lang="en-US" sz="1800" dirty="0"/>
              <a:t>Increase in incidents involving visitors</a:t>
            </a:r>
          </a:p>
          <a:p>
            <a:pPr marL="0" indent="0">
              <a:buNone/>
            </a:pPr>
            <a:endParaRPr lang="en-US" sz="1800" dirty="0"/>
          </a:p>
          <a:p>
            <a:r>
              <a:rPr lang="en-US" sz="1800" dirty="0"/>
              <a:t>Assault incidents most often associated with patients experiencing:  Withdrawal; Drug and Pain management issues; Mental health issues; Dementia and Delirium</a:t>
            </a:r>
          </a:p>
          <a:p>
            <a:pPr marL="85725" indent="0">
              <a:buNone/>
            </a:pPr>
            <a:endParaRPr lang="en-US" sz="1800" dirty="0"/>
          </a:p>
          <a:p>
            <a:r>
              <a:rPr lang="en-US" sz="1800" dirty="0"/>
              <a:t>Workplace violence and the national drug overdose epidemic (2107 overdose deaths in Mass in 2016)</a:t>
            </a:r>
          </a:p>
          <a:p>
            <a:pPr lvl="1">
              <a:buFont typeface="Arial" panose="020B0604020202020204" pitchFamily="34" charset="0"/>
              <a:buChar char="―"/>
            </a:pPr>
            <a:r>
              <a:rPr lang="en-US" sz="1800" dirty="0"/>
              <a:t>Contraband issues, assaults, visitor issues, security alerts</a:t>
            </a:r>
          </a:p>
        </p:txBody>
      </p:sp>
      <p:pic>
        <p:nvPicPr>
          <p:cNvPr id="1026" name="Picture 2" descr="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29" y="2775618"/>
            <a:ext cx="2673172" cy="198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937576" y="332604"/>
            <a:ext cx="2004878" cy="2673170"/>
          </a:xfrm>
          <a:prstGeom prst="rect">
            <a:avLst/>
          </a:prstGeom>
        </p:spPr>
      </p:pic>
    </p:spTree>
    <p:extLst>
      <p:ext uri="{BB962C8B-B14F-4D97-AF65-F5344CB8AC3E}">
        <p14:creationId xmlns:p14="http://schemas.microsoft.com/office/powerpoint/2010/main" val="1123029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228600" y="46047"/>
            <a:ext cx="6858000" cy="857250"/>
          </a:xfrm>
        </p:spPr>
        <p:txBody>
          <a:bodyPr/>
          <a:lstStyle/>
          <a:p>
            <a:r>
              <a:rPr lang="en-US" altLang="en-US" dirty="0"/>
              <a:t>Staff Feedback</a:t>
            </a:r>
          </a:p>
        </p:txBody>
      </p:sp>
      <p:sp>
        <p:nvSpPr>
          <p:cNvPr id="19459" name="Rectangle 3">
            <a:extLst>
              <a:ext uri="{FF2B5EF4-FFF2-40B4-BE49-F238E27FC236}">
                <a16:creationId xmlns:a16="http://schemas.microsoft.com/office/drawing/2014/main" id="{84EDC30B-FEB0-40AD-A68E-19BC2C5C0111}"/>
              </a:ext>
            </a:extLst>
          </p:cNvPr>
          <p:cNvSpPr>
            <a:spLocks noGrp="1" noChangeArrowheads="1"/>
          </p:cNvSpPr>
          <p:nvPr>
            <p:ph type="body" idx="1"/>
          </p:nvPr>
        </p:nvSpPr>
        <p:spPr>
          <a:xfrm>
            <a:off x="228600" y="715586"/>
            <a:ext cx="8686800" cy="3712327"/>
          </a:xfrm>
        </p:spPr>
        <p:txBody>
          <a:bodyPr/>
          <a:lstStyle/>
          <a:p>
            <a:pPr marL="0" indent="0">
              <a:buNone/>
            </a:pPr>
            <a:r>
              <a:rPr lang="en-US" altLang="en-US" dirty="0"/>
              <a:t>March 2016:  Distributed a “</a:t>
            </a:r>
            <a:r>
              <a:rPr lang="en-US" altLang="en-US" b="1" dirty="0"/>
              <a:t>Workplace Safety Survey</a:t>
            </a:r>
            <a:r>
              <a:rPr lang="en-US" altLang="en-US" dirty="0"/>
              <a:t>” to all staff, and compared our results with a similar survey to staff from 2012</a:t>
            </a:r>
          </a:p>
          <a:p>
            <a:pPr marL="0" indent="0">
              <a:buNone/>
            </a:pPr>
            <a:endParaRPr lang="en-US" altLang="en-US" dirty="0"/>
          </a:p>
          <a:p>
            <a:pPr lvl="1"/>
            <a:endParaRPr lang="en-US" altLang="en-US" dirty="0"/>
          </a:p>
          <a:p>
            <a:endParaRPr lang="en-US" altLang="en-US" dirty="0"/>
          </a:p>
        </p:txBody>
      </p:sp>
      <p:pic>
        <p:nvPicPr>
          <p:cNvPr id="7" name="Picture 6"/>
          <p:cNvPicPr>
            <a:picLocks noChangeAspect="1"/>
          </p:cNvPicPr>
          <p:nvPr/>
        </p:nvPicPr>
        <p:blipFill>
          <a:blip r:embed="rId3"/>
          <a:stretch>
            <a:fillRect/>
          </a:stretch>
        </p:blipFill>
        <p:spPr>
          <a:xfrm>
            <a:off x="4724400" y="2190750"/>
            <a:ext cx="2732049" cy="558375"/>
          </a:xfrm>
          <a:prstGeom prst="rect">
            <a:avLst/>
          </a:prstGeom>
          <a:ln w="12700">
            <a:solidFill>
              <a:srgbClr val="00B050"/>
            </a:solidFill>
          </a:ln>
        </p:spPr>
      </p:pic>
      <p:pic>
        <p:nvPicPr>
          <p:cNvPr id="12" name="Picture 11"/>
          <p:cNvPicPr>
            <a:picLocks noChangeAspect="1"/>
          </p:cNvPicPr>
          <p:nvPr/>
        </p:nvPicPr>
        <p:blipFill>
          <a:blip r:embed="rId4"/>
          <a:stretch>
            <a:fillRect/>
          </a:stretch>
        </p:blipFill>
        <p:spPr>
          <a:xfrm>
            <a:off x="1740004" y="2685445"/>
            <a:ext cx="2680351" cy="465912"/>
          </a:xfrm>
          <a:prstGeom prst="rect">
            <a:avLst/>
          </a:prstGeom>
          <a:ln w="12700">
            <a:solidFill>
              <a:srgbClr val="7030A0"/>
            </a:solidFill>
          </a:ln>
        </p:spPr>
      </p:pic>
      <p:pic>
        <p:nvPicPr>
          <p:cNvPr id="13" name="Picture 12"/>
          <p:cNvPicPr>
            <a:picLocks noChangeAspect="1"/>
          </p:cNvPicPr>
          <p:nvPr/>
        </p:nvPicPr>
        <p:blipFill>
          <a:blip r:embed="rId5"/>
          <a:stretch>
            <a:fillRect/>
          </a:stretch>
        </p:blipFill>
        <p:spPr>
          <a:xfrm>
            <a:off x="1688305" y="1963368"/>
            <a:ext cx="2680351" cy="422247"/>
          </a:xfrm>
          <a:prstGeom prst="rect">
            <a:avLst/>
          </a:prstGeom>
          <a:solidFill>
            <a:schemeClr val="accent5"/>
          </a:solidFill>
          <a:ln w="12700">
            <a:solidFill>
              <a:srgbClr val="C00000"/>
            </a:solidFill>
          </a:ln>
        </p:spPr>
      </p:pic>
      <p:pic>
        <p:nvPicPr>
          <p:cNvPr id="14" name="Picture 13"/>
          <p:cNvPicPr>
            <a:picLocks noChangeAspect="1"/>
          </p:cNvPicPr>
          <p:nvPr/>
        </p:nvPicPr>
        <p:blipFill>
          <a:blip r:embed="rId6"/>
          <a:stretch>
            <a:fillRect/>
          </a:stretch>
        </p:blipFill>
        <p:spPr>
          <a:xfrm>
            <a:off x="1737827" y="3539811"/>
            <a:ext cx="2680351" cy="562170"/>
          </a:xfrm>
          <a:prstGeom prst="rect">
            <a:avLst/>
          </a:prstGeom>
          <a:ln w="12700">
            <a:solidFill>
              <a:srgbClr val="FF0000"/>
            </a:solidFill>
          </a:ln>
        </p:spPr>
      </p:pic>
      <p:pic>
        <p:nvPicPr>
          <p:cNvPr id="15" name="Picture 14"/>
          <p:cNvPicPr>
            <a:picLocks noChangeAspect="1"/>
          </p:cNvPicPr>
          <p:nvPr/>
        </p:nvPicPr>
        <p:blipFill>
          <a:blip r:embed="rId7"/>
          <a:stretch>
            <a:fillRect/>
          </a:stretch>
        </p:blipFill>
        <p:spPr>
          <a:xfrm>
            <a:off x="4724400" y="3037709"/>
            <a:ext cx="2732049" cy="607955"/>
          </a:xfrm>
          <a:prstGeom prst="rect">
            <a:avLst/>
          </a:prstGeom>
          <a:ln w="12700">
            <a:solidFill>
              <a:srgbClr val="0070C0"/>
            </a:solidFill>
          </a:ln>
        </p:spPr>
      </p:pic>
    </p:spTree>
    <p:extLst>
      <p:ext uri="{BB962C8B-B14F-4D97-AF65-F5344CB8AC3E}">
        <p14:creationId xmlns:p14="http://schemas.microsoft.com/office/powerpoint/2010/main" val="265090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0" y="-168507"/>
            <a:ext cx="6858000" cy="857250"/>
          </a:xfrm>
        </p:spPr>
        <p:txBody>
          <a:bodyPr/>
          <a:lstStyle/>
          <a:p>
            <a:r>
              <a:rPr lang="en-US" altLang="en-US" dirty="0"/>
              <a:t>Staff Feedback (cont.)</a:t>
            </a:r>
          </a:p>
        </p:txBody>
      </p:sp>
      <p:sp>
        <p:nvSpPr>
          <p:cNvPr id="19459" name="Rectangle 3">
            <a:extLst>
              <a:ext uri="{FF2B5EF4-FFF2-40B4-BE49-F238E27FC236}">
                <a16:creationId xmlns:a16="http://schemas.microsoft.com/office/drawing/2014/main" id="{84EDC30B-FEB0-40AD-A68E-19BC2C5C0111}"/>
              </a:ext>
            </a:extLst>
          </p:cNvPr>
          <p:cNvSpPr>
            <a:spLocks noGrp="1" noChangeArrowheads="1"/>
          </p:cNvSpPr>
          <p:nvPr>
            <p:ph type="body" idx="1"/>
          </p:nvPr>
        </p:nvSpPr>
        <p:spPr/>
        <p:txBody>
          <a:bodyPr/>
          <a:lstStyle/>
          <a:p>
            <a:pPr marL="0" indent="0">
              <a:buNone/>
            </a:pPr>
            <a:endParaRPr lang="en-US" altLang="en-US" dirty="0"/>
          </a:p>
          <a:p>
            <a:pPr lvl="1"/>
            <a:endParaRPr lang="en-US" altLang="en-US" dirty="0"/>
          </a:p>
          <a:p>
            <a:endParaRPr lang="en-US" altLang="en-US" dirty="0"/>
          </a:p>
        </p:txBody>
      </p:sp>
      <p:graphicFrame>
        <p:nvGraphicFramePr>
          <p:cNvPr id="6" name="Chart 5"/>
          <p:cNvGraphicFramePr/>
          <p:nvPr>
            <p:extLst>
              <p:ext uri="{D42A27DB-BD31-4B8C-83A1-F6EECF244321}">
                <p14:modId xmlns:p14="http://schemas.microsoft.com/office/powerpoint/2010/main" val="3985047467"/>
              </p:ext>
            </p:extLst>
          </p:nvPr>
        </p:nvGraphicFramePr>
        <p:xfrm>
          <a:off x="644768" y="1352000"/>
          <a:ext cx="8000999" cy="350593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rotWithShape="1">
          <a:blip r:embed="rId3"/>
          <a:srcRect t="11424"/>
          <a:stretch/>
        </p:blipFill>
        <p:spPr>
          <a:xfrm>
            <a:off x="2702919" y="475730"/>
            <a:ext cx="3469281" cy="876270"/>
          </a:xfrm>
          <a:prstGeom prst="rect">
            <a:avLst/>
          </a:prstGeom>
        </p:spPr>
      </p:pic>
    </p:spTree>
    <p:extLst>
      <p:ext uri="{BB962C8B-B14F-4D97-AF65-F5344CB8AC3E}">
        <p14:creationId xmlns:p14="http://schemas.microsoft.com/office/powerpoint/2010/main" val="1606094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76200" y="28574"/>
            <a:ext cx="6400800" cy="740475"/>
          </a:xfrm>
        </p:spPr>
        <p:txBody>
          <a:bodyPr/>
          <a:lstStyle/>
          <a:p>
            <a:r>
              <a:rPr lang="en-US" altLang="en-US" dirty="0"/>
              <a:t>Staff Feedback (cont.)</a:t>
            </a:r>
          </a:p>
        </p:txBody>
      </p:sp>
      <p:sp>
        <p:nvSpPr>
          <p:cNvPr id="2" name="Rectangle 1"/>
          <p:cNvSpPr/>
          <p:nvPr/>
        </p:nvSpPr>
        <p:spPr>
          <a:xfrm>
            <a:off x="524555" y="819150"/>
            <a:ext cx="8467045" cy="4114844"/>
          </a:xfrm>
          <a:prstGeom prst="rect">
            <a:avLst/>
          </a:prstGeom>
        </p:spPr>
        <p:txBody>
          <a:bodyPr wrap="square">
            <a:spAutoFit/>
          </a:bodyPr>
          <a:lstStyle/>
          <a:p>
            <a:pPr lvl="2">
              <a:lnSpc>
                <a:spcPct val="115000"/>
              </a:lnSpc>
            </a:pPr>
            <a:r>
              <a:rPr lang="en-US" sz="1600" dirty="0">
                <a:solidFill>
                  <a:schemeClr val="bg2">
                    <a:lumMod val="75000"/>
                  </a:schemeClr>
                </a:solidFill>
                <a:ea typeface="Calibri" panose="020F0502020204030204" pitchFamily="34" charset="0"/>
                <a:cs typeface="Arial" panose="020B0604020202020204" pitchFamily="34" charset="0"/>
              </a:rPr>
              <a:t>20% 	have been assaulted in the workplace;</a:t>
            </a:r>
          </a:p>
          <a:p>
            <a:pPr lvl="2">
              <a:lnSpc>
                <a:spcPct val="115000"/>
              </a:lnSpc>
            </a:pPr>
            <a:r>
              <a:rPr lang="en-US" sz="1600" dirty="0">
                <a:solidFill>
                  <a:schemeClr val="bg2">
                    <a:lumMod val="75000"/>
                  </a:schemeClr>
                </a:solidFill>
                <a:ea typeface="Calibri" panose="020F0502020204030204" pitchFamily="34" charset="0"/>
                <a:cs typeface="Arial" panose="020B0604020202020204" pitchFamily="34" charset="0"/>
              </a:rPr>
              <a:t>19% 	have been assaulted 1-5 times;</a:t>
            </a:r>
          </a:p>
          <a:p>
            <a:pPr lvl="2">
              <a:lnSpc>
                <a:spcPct val="115000"/>
              </a:lnSpc>
            </a:pPr>
            <a:r>
              <a:rPr lang="en-US" sz="1600" dirty="0">
                <a:solidFill>
                  <a:schemeClr val="bg2">
                    <a:lumMod val="75000"/>
                  </a:schemeClr>
                </a:solidFill>
                <a:ea typeface="Calibri" panose="020F0502020204030204" pitchFamily="34" charset="0"/>
                <a:cs typeface="Arial" panose="020B0604020202020204" pitchFamily="34" charset="0"/>
              </a:rPr>
              <a:t> 3% 	have been assaulted 5-10 times;</a:t>
            </a:r>
          </a:p>
          <a:p>
            <a:pPr lvl="2">
              <a:lnSpc>
                <a:spcPct val="115000"/>
              </a:lnSpc>
            </a:pPr>
            <a:r>
              <a:rPr lang="en-US" sz="1600" dirty="0">
                <a:solidFill>
                  <a:schemeClr val="bg2">
                    <a:lumMod val="75000"/>
                  </a:schemeClr>
                </a:solidFill>
                <a:ea typeface="Calibri" panose="020F0502020204030204" pitchFamily="34" charset="0"/>
                <a:cs typeface="Arial" panose="020B0604020202020204" pitchFamily="34" charset="0"/>
              </a:rPr>
              <a:t> 3% 	have been assaulted more than 10 times;</a:t>
            </a:r>
          </a:p>
          <a:p>
            <a:pPr lvl="2">
              <a:lnSpc>
                <a:spcPct val="115000"/>
              </a:lnSpc>
            </a:pPr>
            <a:r>
              <a:rPr lang="en-US" sz="2000" dirty="0">
                <a:solidFill>
                  <a:srgbClr val="0070C0"/>
                </a:solidFill>
                <a:ea typeface="Calibri" panose="020F0502020204030204" pitchFamily="34" charset="0"/>
                <a:cs typeface="Arial" panose="020B0604020202020204" pitchFamily="34" charset="0"/>
              </a:rPr>
              <a:t>74% 	did not report an assault to anyone</a:t>
            </a:r>
          </a:p>
          <a:p>
            <a:pPr lvl="2">
              <a:lnSpc>
                <a:spcPct val="115000"/>
              </a:lnSpc>
              <a:spcAft>
                <a:spcPts val="750"/>
              </a:spcAft>
            </a:pPr>
            <a:r>
              <a:rPr lang="en-US" sz="1600" dirty="0">
                <a:solidFill>
                  <a:schemeClr val="bg2">
                    <a:lumMod val="75000"/>
                  </a:schemeClr>
                </a:solidFill>
                <a:ea typeface="Calibri" panose="020F0502020204030204" pitchFamily="34" charset="0"/>
                <a:cs typeface="Arial" panose="020B0604020202020204" pitchFamily="34" charset="0"/>
              </a:rPr>
              <a:t>21%	have reported an assault to Security</a:t>
            </a:r>
          </a:p>
          <a:p>
            <a:pPr lvl="1">
              <a:lnSpc>
                <a:spcPct val="115000"/>
              </a:lnSpc>
            </a:pPr>
            <a:endParaRPr lang="en-US" sz="1350" dirty="0">
              <a:ea typeface="Calibri" panose="020F0502020204030204" pitchFamily="34" charset="0"/>
              <a:cs typeface="Arial" panose="020B0604020202020204" pitchFamily="34" charset="0"/>
            </a:endParaRPr>
          </a:p>
          <a:p>
            <a:pPr lvl="1">
              <a:lnSpc>
                <a:spcPct val="115000"/>
              </a:lnSpc>
            </a:pPr>
            <a:r>
              <a:rPr lang="en-US" sz="1400" dirty="0">
                <a:ea typeface="Calibri" panose="020F0502020204030204" pitchFamily="34" charset="0"/>
                <a:cs typeface="Arial" panose="020B0604020202020204" pitchFamily="34" charset="0"/>
              </a:rPr>
              <a:t>Assaults are underreported by staff</a:t>
            </a:r>
          </a:p>
          <a:p>
            <a:pPr lvl="1">
              <a:lnSpc>
                <a:spcPct val="115000"/>
              </a:lnSpc>
            </a:pPr>
            <a:endParaRPr lang="en-US" sz="1400" dirty="0">
              <a:ea typeface="Calibri" panose="020F0502020204030204" pitchFamily="34" charset="0"/>
              <a:cs typeface="Arial" panose="020B0604020202020204" pitchFamily="34" charset="0"/>
            </a:endParaRPr>
          </a:p>
          <a:p>
            <a:pPr marL="900113" lvl="2" indent="-214313">
              <a:lnSpc>
                <a:spcPct val="115000"/>
              </a:lnSpc>
              <a:buFont typeface="Wingdings" panose="05000000000000000000" pitchFamily="2" charset="2"/>
              <a:buChar char="§"/>
            </a:pPr>
            <a:r>
              <a:rPr lang="en-US" sz="1400" dirty="0">
                <a:ea typeface="Calibri" panose="020F0502020204030204" pitchFamily="34" charset="0"/>
                <a:cs typeface="Arial" panose="020B0604020202020204" pitchFamily="34" charset="0"/>
              </a:rPr>
              <a:t>“Just part of the job”</a:t>
            </a:r>
          </a:p>
          <a:p>
            <a:pPr marL="900113" lvl="2" indent="-214313">
              <a:lnSpc>
                <a:spcPct val="115000"/>
              </a:lnSpc>
              <a:buFont typeface="Wingdings" panose="05000000000000000000" pitchFamily="2" charset="2"/>
              <a:buChar char="§"/>
            </a:pPr>
            <a:r>
              <a:rPr lang="en-US" sz="1400" dirty="0">
                <a:ea typeface="Calibri" panose="020F0502020204030204" pitchFamily="34" charset="0"/>
                <a:cs typeface="Arial" panose="020B0604020202020204" pitchFamily="34" charset="0"/>
              </a:rPr>
              <a:t>Patient’s history and condition - unintentional by patient and therefore accepted as routine or unavoidable</a:t>
            </a:r>
          </a:p>
          <a:p>
            <a:pPr marL="900113" lvl="2" indent="-214313">
              <a:lnSpc>
                <a:spcPct val="115000"/>
              </a:lnSpc>
              <a:buFont typeface="Wingdings" panose="05000000000000000000" pitchFamily="2" charset="2"/>
              <a:buChar char="§"/>
            </a:pPr>
            <a:r>
              <a:rPr lang="en-US" sz="1400" dirty="0">
                <a:ea typeface="Calibri" panose="020F0502020204030204" pitchFamily="34" charset="0"/>
                <a:cs typeface="Arial" panose="020B0604020202020204" pitchFamily="34" charset="0"/>
              </a:rPr>
              <a:t>Inconsistent understanding of what constitutes an assault</a:t>
            </a:r>
          </a:p>
          <a:p>
            <a:pPr marL="900113" lvl="2" indent="-214313">
              <a:lnSpc>
                <a:spcPct val="115000"/>
              </a:lnSpc>
              <a:buFont typeface="Wingdings" panose="05000000000000000000" pitchFamily="2" charset="2"/>
              <a:buChar char="§"/>
            </a:pPr>
            <a:endParaRPr lang="en-US" sz="1200" dirty="0">
              <a:ea typeface="Calibri" panose="020F0502020204030204" pitchFamily="34" charset="0"/>
              <a:cs typeface="Arial" panose="020B0604020202020204" pitchFamily="34" charset="0"/>
            </a:endParaRPr>
          </a:p>
          <a:p>
            <a:pPr lvl="2">
              <a:lnSpc>
                <a:spcPct val="115000"/>
              </a:lnSpc>
            </a:pPr>
            <a:endParaRPr lang="en-US" sz="1200" dirty="0">
              <a:ea typeface="Calibri" panose="020F0502020204030204" pitchFamily="34" charset="0"/>
              <a:cs typeface="Arial" panose="020B0604020202020204" pitchFamily="34" charset="0"/>
            </a:endParaRPr>
          </a:p>
        </p:txBody>
      </p:sp>
      <p:sp>
        <p:nvSpPr>
          <p:cNvPr id="4" name="AutoShape 2" descr="Image result for barrier image"/>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4" descr="Image result for barrier image"/>
          <p:cNvSpPr>
            <a:spLocks noChangeAspect="1" noChangeArrowheads="1"/>
          </p:cNvSpPr>
          <p:nvPr/>
        </p:nvSpPr>
        <p:spPr bwMode="auto">
          <a:xfrm>
            <a:off x="4572000" y="25717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8" name="Picture 7"/>
          <p:cNvPicPr>
            <a:picLocks noChangeAspect="1"/>
          </p:cNvPicPr>
          <p:nvPr/>
        </p:nvPicPr>
        <p:blipFill>
          <a:blip r:embed="rId3"/>
          <a:stretch>
            <a:fillRect/>
          </a:stretch>
        </p:blipFill>
        <p:spPr>
          <a:xfrm>
            <a:off x="6924728" y="1504950"/>
            <a:ext cx="1914525" cy="1585913"/>
          </a:xfrm>
          <a:prstGeom prst="rect">
            <a:avLst/>
          </a:prstGeom>
        </p:spPr>
      </p:pic>
    </p:spTree>
    <p:extLst>
      <p:ext uri="{BB962C8B-B14F-4D97-AF65-F5344CB8AC3E}">
        <p14:creationId xmlns:p14="http://schemas.microsoft.com/office/powerpoint/2010/main" val="378058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35169" y="62784"/>
            <a:ext cx="6162675" cy="552450"/>
          </a:xfrm>
        </p:spPr>
        <p:txBody>
          <a:bodyPr/>
          <a:lstStyle/>
          <a:p>
            <a:r>
              <a:rPr lang="en-US" altLang="en-US" dirty="0"/>
              <a:t>Staff Feedback (cont.)</a:t>
            </a:r>
          </a:p>
        </p:txBody>
      </p:sp>
      <p:sp>
        <p:nvSpPr>
          <p:cNvPr id="3" name="Rectangle 2"/>
          <p:cNvSpPr/>
          <p:nvPr/>
        </p:nvSpPr>
        <p:spPr>
          <a:xfrm>
            <a:off x="381000" y="717303"/>
            <a:ext cx="8534382" cy="1791260"/>
          </a:xfrm>
          <a:prstGeom prst="rect">
            <a:avLst/>
          </a:prstGeom>
        </p:spPr>
        <p:txBody>
          <a:bodyPr wrap="square">
            <a:spAutoFit/>
          </a:bodyPr>
          <a:lstStyle/>
          <a:p>
            <a:pPr marL="214313" indent="-214313">
              <a:lnSpc>
                <a:spcPct val="115000"/>
              </a:lnSpc>
              <a:buFont typeface="Wingdings" panose="05000000000000000000" pitchFamily="2" charset="2"/>
              <a:buChar char="§"/>
            </a:pPr>
            <a:r>
              <a:rPr lang="en-US" sz="1350" dirty="0">
                <a:ea typeface="Calibri" panose="020F0502020204030204" pitchFamily="34" charset="0"/>
                <a:cs typeface="Arial" panose="020B0604020202020204" pitchFamily="34" charset="0"/>
              </a:rPr>
              <a:t>Assaults have a physical and emotional impact on staff who are victims.  They also impact other staff who witness them and those who work in the same area</a:t>
            </a:r>
          </a:p>
          <a:p>
            <a:pPr>
              <a:lnSpc>
                <a:spcPct val="115000"/>
              </a:lnSpc>
            </a:pPr>
            <a:endParaRPr lang="en-US" sz="750" dirty="0">
              <a:ea typeface="Calibri" panose="020F0502020204030204" pitchFamily="34" charset="0"/>
              <a:cs typeface="Arial" panose="020B0604020202020204" pitchFamily="34" charset="0"/>
            </a:endParaRPr>
          </a:p>
          <a:p>
            <a:pPr marL="214313" indent="-214313">
              <a:lnSpc>
                <a:spcPct val="115000"/>
              </a:lnSpc>
              <a:buFont typeface="Wingdings" panose="05000000000000000000" pitchFamily="2" charset="2"/>
              <a:buChar char="§"/>
            </a:pPr>
            <a:r>
              <a:rPr lang="en-US" sz="1350" dirty="0">
                <a:ea typeface="Calibri" panose="020F0502020204030204" pitchFamily="34" charset="0"/>
                <a:cs typeface="Arial" panose="020B0604020202020204" pitchFamily="34" charset="0"/>
              </a:rPr>
              <a:t>Staff experience of safety extends beyond the patient care or work unit  </a:t>
            </a:r>
          </a:p>
          <a:p>
            <a:pPr marL="557213" lvl="1" indent="-214313">
              <a:lnSpc>
                <a:spcPct val="115000"/>
              </a:lnSpc>
              <a:buFont typeface="Arial" panose="020B0604020202020204" pitchFamily="34" charset="0"/>
              <a:buChar char="―"/>
            </a:pPr>
            <a:r>
              <a:rPr lang="en-US" sz="1350" dirty="0">
                <a:ea typeface="Calibri" panose="020F0502020204030204" pitchFamily="34" charset="0"/>
                <a:cs typeface="Arial" panose="020B0604020202020204" pitchFamily="34" charset="0"/>
              </a:rPr>
              <a:t>Parking lots, building access, hallways, evening and overnight, visitors, management and leadership support, criminal proceeding support</a:t>
            </a:r>
          </a:p>
          <a:p>
            <a:pPr>
              <a:lnSpc>
                <a:spcPct val="115000"/>
              </a:lnSpc>
            </a:pPr>
            <a:endParaRPr lang="en-US" sz="750" dirty="0">
              <a:ea typeface="Calibri" panose="020F0502020204030204" pitchFamily="34" charset="0"/>
              <a:cs typeface="Arial" panose="020B0604020202020204" pitchFamily="34" charset="0"/>
            </a:endParaRPr>
          </a:p>
          <a:p>
            <a:pPr marL="214313" indent="-214313">
              <a:lnSpc>
                <a:spcPct val="115000"/>
              </a:lnSpc>
              <a:spcAft>
                <a:spcPts val="750"/>
              </a:spcAft>
              <a:buFont typeface="Wingdings" panose="05000000000000000000" pitchFamily="2" charset="2"/>
              <a:buChar char="§"/>
            </a:pPr>
            <a:r>
              <a:rPr lang="en-US" sz="1350" dirty="0">
                <a:ea typeface="Calibri" panose="020F0502020204030204" pitchFamily="34" charset="0"/>
                <a:cs typeface="Arial" panose="020B0604020202020204" pitchFamily="34" charset="0"/>
              </a:rPr>
              <a:t>Staff feel like they don’t have the tools or support always to manage the increasingly complex patient population</a:t>
            </a:r>
          </a:p>
        </p:txBody>
      </p:sp>
      <p:grpSp>
        <p:nvGrpSpPr>
          <p:cNvPr id="2" name="Group 1">
            <a:extLst>
              <a:ext uri="{FF2B5EF4-FFF2-40B4-BE49-F238E27FC236}">
                <a16:creationId xmlns:a16="http://schemas.microsoft.com/office/drawing/2014/main" id="{3C7A5EEB-CFF8-4EFB-BF8B-34747C993E83}"/>
              </a:ext>
            </a:extLst>
          </p:cNvPr>
          <p:cNvGrpSpPr/>
          <p:nvPr/>
        </p:nvGrpSpPr>
        <p:grpSpPr>
          <a:xfrm>
            <a:off x="1008460" y="2786483"/>
            <a:ext cx="7221139" cy="405663"/>
            <a:chOff x="1088571" y="4680857"/>
            <a:chExt cx="6727373" cy="540884"/>
          </a:xfrm>
          <a:effectLst>
            <a:outerShdw blurRad="50800" dist="50800" dir="5400000" algn="ctr" rotWithShape="0">
              <a:schemeClr val="tx1"/>
            </a:outerShdw>
          </a:effectLst>
        </p:grpSpPr>
        <p:cxnSp>
          <p:nvCxnSpPr>
            <p:cNvPr id="4" name="Straight Arrow Connector 3"/>
            <p:cNvCxnSpPr/>
            <p:nvPr/>
          </p:nvCxnSpPr>
          <p:spPr>
            <a:xfrm>
              <a:off x="1088571" y="4680857"/>
              <a:ext cx="0" cy="540884"/>
            </a:xfrm>
            <a:prstGeom prst="straightConnector1">
              <a:avLst/>
            </a:prstGeom>
            <a:ln>
              <a:solidFill>
                <a:schemeClr val="tx1"/>
              </a:solidFill>
              <a:tailEnd type="triangle"/>
            </a:ln>
          </p:spPr>
          <p:style>
            <a:lnRef idx="3">
              <a:schemeClr val="accent4"/>
            </a:lnRef>
            <a:fillRef idx="0">
              <a:schemeClr val="accent4"/>
            </a:fillRef>
            <a:effectRef idx="2">
              <a:schemeClr val="accent4"/>
            </a:effectRef>
            <a:fontRef idx="minor">
              <a:schemeClr val="tx1"/>
            </a:fontRef>
          </p:style>
        </p:cxnSp>
        <p:cxnSp>
          <p:nvCxnSpPr>
            <p:cNvPr id="8" name="Straight Arrow Connector 7"/>
            <p:cNvCxnSpPr/>
            <p:nvPr/>
          </p:nvCxnSpPr>
          <p:spPr>
            <a:xfrm flipH="1">
              <a:off x="7815943" y="4680857"/>
              <a:ext cx="1" cy="540884"/>
            </a:xfrm>
            <a:prstGeom prst="straightConnector1">
              <a:avLst/>
            </a:prstGeom>
            <a:ln>
              <a:solidFill>
                <a:schemeClr val="tx1"/>
              </a:solidFill>
              <a:tailEnd type="triangle"/>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a:xfrm>
              <a:off x="4495800" y="4680857"/>
              <a:ext cx="10886" cy="540884"/>
            </a:xfrm>
            <a:prstGeom prst="straightConnector1">
              <a:avLst/>
            </a:prstGeom>
            <a:ln>
              <a:solidFill>
                <a:schemeClr val="tx1"/>
              </a:solidFill>
              <a:tailEnd type="triangle"/>
            </a:ln>
          </p:spPr>
          <p:style>
            <a:lnRef idx="3">
              <a:schemeClr val="accent4"/>
            </a:lnRef>
            <a:fillRef idx="0">
              <a:schemeClr val="accent4"/>
            </a:fillRef>
            <a:effectRef idx="2">
              <a:schemeClr val="accent4"/>
            </a:effectRef>
            <a:fontRef idx="minor">
              <a:schemeClr val="tx1"/>
            </a:fontRef>
          </p:style>
        </p:cxnSp>
      </p:grpSp>
      <p:sp>
        <p:nvSpPr>
          <p:cNvPr id="12" name="TextBox 11"/>
          <p:cNvSpPr txBox="1"/>
          <p:nvPr/>
        </p:nvSpPr>
        <p:spPr>
          <a:xfrm>
            <a:off x="3951511" y="3593735"/>
            <a:ext cx="4571191" cy="1077218"/>
          </a:xfrm>
          <a:prstGeom prst="rect">
            <a:avLst/>
          </a:prstGeom>
          <a:noFill/>
          <a:ln>
            <a:solidFill>
              <a:srgbClr val="00B0F0"/>
            </a:solidFill>
          </a:ln>
        </p:spPr>
        <p:txBody>
          <a:bodyPr wrap="square" rtlCol="0">
            <a:spAutoFit/>
          </a:bodyPr>
          <a:lstStyle/>
          <a:p>
            <a:r>
              <a:rPr lang="en-US" sz="1600" dirty="0"/>
              <a:t>Need:</a:t>
            </a:r>
          </a:p>
          <a:p>
            <a:r>
              <a:rPr lang="en-US" sz="1600" dirty="0">
                <a:solidFill>
                  <a:srgbClr val="0070C0"/>
                </a:solidFill>
              </a:rPr>
              <a:t>- Safety education and awareness</a:t>
            </a:r>
          </a:p>
          <a:p>
            <a:r>
              <a:rPr lang="en-US" sz="1600" dirty="0">
                <a:solidFill>
                  <a:srgbClr val="0070C0"/>
                </a:solidFill>
              </a:rPr>
              <a:t>- Physical security and access control</a:t>
            </a:r>
          </a:p>
          <a:p>
            <a:r>
              <a:rPr lang="en-US" sz="1600" dirty="0">
                <a:solidFill>
                  <a:srgbClr val="0070C0"/>
                </a:solidFill>
              </a:rPr>
              <a:t>- Allocation of resources</a:t>
            </a:r>
          </a:p>
        </p:txBody>
      </p:sp>
    </p:spTree>
    <p:extLst>
      <p:ext uri="{BB962C8B-B14F-4D97-AF65-F5344CB8AC3E}">
        <p14:creationId xmlns:p14="http://schemas.microsoft.com/office/powerpoint/2010/main" val="370921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228600" y="133350"/>
            <a:ext cx="6162675" cy="552450"/>
          </a:xfrm>
        </p:spPr>
        <p:txBody>
          <a:bodyPr/>
          <a:lstStyle/>
          <a:p>
            <a:r>
              <a:rPr lang="en-US" altLang="en-US" dirty="0"/>
              <a:t>Our Program:  Committees</a:t>
            </a:r>
          </a:p>
        </p:txBody>
      </p:sp>
      <p:sp>
        <p:nvSpPr>
          <p:cNvPr id="2" name="Content Placeholder 1"/>
          <p:cNvSpPr>
            <a:spLocks noGrp="1"/>
          </p:cNvSpPr>
          <p:nvPr>
            <p:ph idx="1"/>
          </p:nvPr>
        </p:nvSpPr>
        <p:spPr>
          <a:xfrm>
            <a:off x="519964" y="766762"/>
            <a:ext cx="8090636" cy="3609975"/>
          </a:xfrm>
        </p:spPr>
        <p:txBody>
          <a:bodyPr/>
          <a:lstStyle/>
          <a:p>
            <a:pPr marL="214313" lvl="1">
              <a:buFont typeface="Wingdings" panose="05000000000000000000" pitchFamily="2" charset="2"/>
              <a:buChar char="§"/>
            </a:pPr>
            <a:r>
              <a:rPr lang="en-US" dirty="0"/>
              <a:t>Workplace Safety Committee (multidisciplinary)</a:t>
            </a:r>
          </a:p>
          <a:p>
            <a:pPr marL="128588" lvl="1" indent="-128588">
              <a:buFont typeface="Wingdings" panose="05000000000000000000" pitchFamily="2" charset="2"/>
              <a:buChar char="§"/>
            </a:pPr>
            <a:endParaRPr lang="en-US" sz="750" dirty="0"/>
          </a:p>
          <a:p>
            <a:pPr marL="214313" lvl="1">
              <a:buFont typeface="Wingdings" panose="05000000000000000000" pitchFamily="2" charset="2"/>
              <a:buChar char="§"/>
            </a:pPr>
            <a:r>
              <a:rPr lang="en-US" dirty="0"/>
              <a:t>Environment of Care Committee </a:t>
            </a:r>
          </a:p>
          <a:p>
            <a:pPr marL="128588" lvl="1" indent="-128588">
              <a:buFont typeface="Wingdings" panose="05000000000000000000" pitchFamily="2" charset="2"/>
              <a:buChar char="§"/>
            </a:pPr>
            <a:endParaRPr lang="en-US" sz="750" dirty="0"/>
          </a:p>
          <a:p>
            <a:pPr marL="214313" lvl="1">
              <a:buFont typeface="Wingdings" panose="05000000000000000000" pitchFamily="2" charset="2"/>
              <a:buChar char="§"/>
            </a:pPr>
            <a:r>
              <a:rPr lang="en-US" dirty="0"/>
              <a:t>Monthly EOC Workgroup</a:t>
            </a:r>
          </a:p>
          <a:p>
            <a:pPr marL="557213" lvl="2" indent="-214313">
              <a:buFont typeface="Wingdings" panose="05000000000000000000" pitchFamily="2" charset="2"/>
              <a:buChar char="§"/>
            </a:pPr>
            <a:r>
              <a:rPr lang="en-US" sz="1350" dirty="0"/>
              <a:t>Interdepartmental review and analysis of violent patient data (Risk Management, Security, </a:t>
            </a:r>
            <a:r>
              <a:rPr lang="en-US" sz="1350" dirty="0" err="1"/>
              <a:t>Occ</a:t>
            </a:r>
            <a:r>
              <a:rPr lang="en-US" sz="1350" dirty="0"/>
              <a:t> Health)</a:t>
            </a:r>
          </a:p>
          <a:p>
            <a:pPr marL="471488" lvl="2" indent="-128588">
              <a:buFont typeface="Wingdings" panose="05000000000000000000" pitchFamily="2" charset="2"/>
              <a:buChar char="§"/>
            </a:pPr>
            <a:endParaRPr lang="en-US" sz="750" dirty="0"/>
          </a:p>
          <a:p>
            <a:pPr marL="214313" lvl="1">
              <a:buFont typeface="Wingdings" panose="05000000000000000000" pitchFamily="2" charset="2"/>
              <a:buChar char="§"/>
            </a:pPr>
            <a:r>
              <a:rPr lang="en-US" dirty="0"/>
              <a:t>ED specific Workplace Safety group </a:t>
            </a:r>
          </a:p>
          <a:p>
            <a:pPr marL="557213" lvl="2" indent="-214313">
              <a:buFont typeface="Wingdings" panose="05000000000000000000" pitchFamily="2" charset="2"/>
              <a:buChar char="§"/>
            </a:pPr>
            <a:r>
              <a:rPr lang="en-US" sz="1350" dirty="0"/>
              <a:t>Attended by front line staff, managers, security, risk management, patient relations</a:t>
            </a:r>
          </a:p>
          <a:p>
            <a:endParaRPr lang="en-US" dirty="0"/>
          </a:p>
        </p:txBody>
      </p:sp>
      <p:sp>
        <p:nvSpPr>
          <p:cNvPr id="3" name="Rectangle 2"/>
          <p:cNvSpPr/>
          <p:nvPr/>
        </p:nvSpPr>
        <p:spPr>
          <a:xfrm>
            <a:off x="3408589" y="3534508"/>
            <a:ext cx="2326822" cy="842229"/>
          </a:xfrm>
          <a:prstGeom prst="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Telling the stories</a:t>
            </a:r>
          </a:p>
        </p:txBody>
      </p:sp>
    </p:spTree>
    <p:extLst>
      <p:ext uri="{BB962C8B-B14F-4D97-AF65-F5344CB8AC3E}">
        <p14:creationId xmlns:p14="http://schemas.microsoft.com/office/powerpoint/2010/main" val="383088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76200" y="143308"/>
            <a:ext cx="6162675" cy="552450"/>
          </a:xfrm>
        </p:spPr>
        <p:txBody>
          <a:bodyPr/>
          <a:lstStyle/>
          <a:p>
            <a:r>
              <a:rPr lang="en-US" altLang="en-US" dirty="0"/>
              <a:t>Our Program:  Committees (cont.)</a:t>
            </a:r>
          </a:p>
        </p:txBody>
      </p:sp>
      <p:sp>
        <p:nvSpPr>
          <p:cNvPr id="2" name="Content Placeholder 1"/>
          <p:cNvSpPr>
            <a:spLocks noGrp="1"/>
          </p:cNvSpPr>
          <p:nvPr>
            <p:ph idx="1"/>
          </p:nvPr>
        </p:nvSpPr>
        <p:spPr>
          <a:xfrm>
            <a:off x="381000" y="784065"/>
            <a:ext cx="7924800" cy="3768885"/>
          </a:xfrm>
        </p:spPr>
        <p:txBody>
          <a:bodyPr>
            <a:normAutofit fontScale="40000" lnSpcReduction="20000"/>
          </a:bodyPr>
          <a:lstStyle/>
          <a:p>
            <a:pPr marL="42863" indent="0">
              <a:buNone/>
            </a:pPr>
            <a:r>
              <a:rPr lang="en-US" sz="5000" b="1" dirty="0"/>
              <a:t>Workplace Safety Committee </a:t>
            </a:r>
          </a:p>
          <a:p>
            <a:pPr marL="42863" indent="0">
              <a:buNone/>
            </a:pPr>
            <a:endParaRPr lang="en-US" sz="1500" b="1" dirty="0"/>
          </a:p>
          <a:p>
            <a:pPr marL="0" indent="0">
              <a:buNone/>
            </a:pPr>
            <a:r>
              <a:rPr lang="en-US" sz="4000" b="1" dirty="0"/>
              <a:t> Membership:  </a:t>
            </a:r>
            <a:endParaRPr lang="en-US" sz="4000" dirty="0"/>
          </a:p>
          <a:p>
            <a:pPr lvl="1">
              <a:buFont typeface="Wingdings" panose="05000000000000000000" pitchFamily="2" charset="2"/>
              <a:buChar char="Ø"/>
            </a:pPr>
            <a:r>
              <a:rPr lang="en-US" sz="2900" dirty="0"/>
              <a:t>Director of Patient Safety</a:t>
            </a:r>
          </a:p>
          <a:p>
            <a:pPr lvl="1">
              <a:buFont typeface="Wingdings" panose="05000000000000000000" pitchFamily="2" charset="2"/>
              <a:buChar char="Ø"/>
            </a:pPr>
            <a:r>
              <a:rPr lang="en-US" sz="2900" dirty="0"/>
              <a:t>Risk Manager </a:t>
            </a:r>
          </a:p>
          <a:p>
            <a:pPr lvl="1">
              <a:buFont typeface="Wingdings" panose="05000000000000000000" pitchFamily="2" charset="2"/>
              <a:buChar char="Ø"/>
            </a:pPr>
            <a:r>
              <a:rPr lang="en-US" sz="2900" dirty="0"/>
              <a:t>Director of Security</a:t>
            </a:r>
          </a:p>
          <a:p>
            <a:pPr lvl="1">
              <a:buFont typeface="Wingdings" panose="05000000000000000000" pitchFamily="2" charset="2"/>
              <a:buChar char="Ø"/>
            </a:pPr>
            <a:r>
              <a:rPr lang="en-US" sz="2900" dirty="0"/>
              <a:t>Director of Facilities </a:t>
            </a:r>
          </a:p>
          <a:p>
            <a:pPr lvl="1">
              <a:buFont typeface="Wingdings" panose="05000000000000000000" pitchFamily="2" charset="2"/>
              <a:buChar char="Ø"/>
            </a:pPr>
            <a:r>
              <a:rPr lang="en-US" sz="2900" dirty="0"/>
              <a:t>Director of Occupational Health </a:t>
            </a:r>
          </a:p>
          <a:p>
            <a:pPr lvl="1">
              <a:buFont typeface="Wingdings" panose="05000000000000000000" pitchFamily="2" charset="2"/>
              <a:buChar char="Ø"/>
            </a:pPr>
            <a:r>
              <a:rPr lang="en-US" sz="2900" dirty="0"/>
              <a:t>Human Resources </a:t>
            </a:r>
          </a:p>
          <a:p>
            <a:pPr lvl="1">
              <a:buFont typeface="Wingdings" panose="05000000000000000000" pitchFamily="2" charset="2"/>
              <a:buChar char="Ø"/>
            </a:pPr>
            <a:r>
              <a:rPr lang="en-US" sz="2900" dirty="0"/>
              <a:t>Psychiatry Nurse Educator</a:t>
            </a:r>
          </a:p>
          <a:p>
            <a:pPr lvl="1">
              <a:buFont typeface="Wingdings" panose="05000000000000000000" pitchFamily="2" charset="2"/>
              <a:buChar char="Ø"/>
            </a:pPr>
            <a:r>
              <a:rPr lang="en-US" sz="2900" dirty="0"/>
              <a:t>Security Manager </a:t>
            </a:r>
          </a:p>
          <a:p>
            <a:pPr lvl="1">
              <a:buFont typeface="Wingdings" panose="05000000000000000000" pitchFamily="2" charset="2"/>
              <a:buChar char="Ø"/>
            </a:pPr>
            <a:r>
              <a:rPr lang="en-US" sz="2900" dirty="0"/>
              <a:t>Director of Nursing Quality</a:t>
            </a:r>
          </a:p>
          <a:p>
            <a:pPr lvl="1">
              <a:buFont typeface="Wingdings" panose="05000000000000000000" pitchFamily="2" charset="2"/>
              <a:buChar char="Ø"/>
            </a:pPr>
            <a:r>
              <a:rPr lang="en-US" sz="2900" dirty="0"/>
              <a:t>Nurse Directors</a:t>
            </a:r>
          </a:p>
          <a:p>
            <a:pPr lvl="1">
              <a:buFont typeface="Wingdings" panose="05000000000000000000" pitchFamily="2" charset="2"/>
              <a:buChar char="Ø"/>
            </a:pPr>
            <a:r>
              <a:rPr lang="en-US" sz="2900" dirty="0"/>
              <a:t>ED RN representative(s) </a:t>
            </a:r>
          </a:p>
          <a:p>
            <a:pPr lvl="1">
              <a:buFont typeface="Wingdings" panose="05000000000000000000" pitchFamily="2" charset="2"/>
              <a:buChar char="Ø"/>
            </a:pPr>
            <a:r>
              <a:rPr lang="en-US" sz="2900" dirty="0"/>
              <a:t>Med/</a:t>
            </a:r>
            <a:r>
              <a:rPr lang="en-US" sz="2900" dirty="0" err="1"/>
              <a:t>Surg</a:t>
            </a:r>
            <a:r>
              <a:rPr lang="en-US" sz="2900" dirty="0"/>
              <a:t> RN representative(s) </a:t>
            </a:r>
          </a:p>
          <a:p>
            <a:pPr lvl="1">
              <a:buFont typeface="Wingdings" panose="05000000000000000000" pitchFamily="2" charset="2"/>
              <a:buChar char="Ø"/>
            </a:pPr>
            <a:r>
              <a:rPr lang="en-US" sz="2900" dirty="0"/>
              <a:t>Safety Officer</a:t>
            </a:r>
          </a:p>
          <a:p>
            <a:pPr marL="0" indent="0">
              <a:buNone/>
            </a:pPr>
            <a:r>
              <a:rPr lang="en-US" sz="2200" b="1" dirty="0"/>
              <a:t> </a:t>
            </a:r>
            <a:endParaRPr lang="en-US" sz="2200" dirty="0"/>
          </a:p>
          <a:p>
            <a:pPr marL="0" indent="0">
              <a:buNone/>
            </a:pPr>
            <a:r>
              <a:rPr lang="en-US" sz="1050" dirty="0"/>
              <a:t> </a:t>
            </a:r>
          </a:p>
          <a:p>
            <a:pPr marL="342900" lvl="1" indent="0">
              <a:buNone/>
            </a:pPr>
            <a:endParaRPr lang="en-US" sz="1050" dirty="0"/>
          </a:p>
          <a:p>
            <a:pPr marL="342900" lvl="1" indent="0">
              <a:buNone/>
            </a:pPr>
            <a:endParaRPr lang="en-US" sz="1050" dirty="0"/>
          </a:p>
          <a:p>
            <a:pPr marL="342900" lvl="1" indent="0">
              <a:buNone/>
            </a:pPr>
            <a:endParaRPr lang="en-US" sz="1050" dirty="0"/>
          </a:p>
          <a:p>
            <a:endParaRPr lang="en-US" sz="1050" dirty="0"/>
          </a:p>
        </p:txBody>
      </p:sp>
      <p:sp>
        <p:nvSpPr>
          <p:cNvPr id="3" name="TextBox 2"/>
          <p:cNvSpPr txBox="1"/>
          <p:nvPr/>
        </p:nvSpPr>
        <p:spPr>
          <a:xfrm>
            <a:off x="4191000" y="1276350"/>
            <a:ext cx="3430677" cy="1054135"/>
          </a:xfrm>
          <a:prstGeom prst="rect">
            <a:avLst/>
          </a:prstGeom>
          <a:noFill/>
        </p:spPr>
        <p:txBody>
          <a:bodyPr wrap="square" rtlCol="0">
            <a:spAutoFit/>
          </a:bodyPr>
          <a:lstStyle/>
          <a:p>
            <a:r>
              <a:rPr lang="en-US" sz="1400" b="1" dirty="0"/>
              <a:t>Frequency of Meetings:  </a:t>
            </a:r>
            <a:r>
              <a:rPr lang="en-US" sz="1200" dirty="0"/>
              <a:t>Monthly (new) </a:t>
            </a:r>
          </a:p>
          <a:p>
            <a:r>
              <a:rPr lang="en-US" sz="1050" dirty="0"/>
              <a:t> </a:t>
            </a:r>
          </a:p>
          <a:p>
            <a:r>
              <a:rPr lang="en-US" sz="1400" b="1" dirty="0"/>
              <a:t>Report Structure:  </a:t>
            </a:r>
            <a:r>
              <a:rPr lang="en-US" sz="1200" dirty="0"/>
              <a:t>Monthly report to EOC, Annual report to Quality and Professional Affairs Committee (QPAC)  </a:t>
            </a:r>
          </a:p>
        </p:txBody>
      </p:sp>
    </p:spTree>
    <p:extLst>
      <p:ext uri="{BB962C8B-B14F-4D97-AF65-F5344CB8AC3E}">
        <p14:creationId xmlns:p14="http://schemas.microsoft.com/office/powerpoint/2010/main" val="2972825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228600" y="10258"/>
            <a:ext cx="8077200" cy="552450"/>
          </a:xfrm>
        </p:spPr>
        <p:txBody>
          <a:bodyPr/>
          <a:lstStyle/>
          <a:p>
            <a:r>
              <a:rPr lang="en-US" altLang="en-US" dirty="0"/>
              <a:t>Our Program:  Interventions</a:t>
            </a:r>
          </a:p>
        </p:txBody>
      </p:sp>
      <p:sp>
        <p:nvSpPr>
          <p:cNvPr id="2" name="Content Placeholder 1"/>
          <p:cNvSpPr>
            <a:spLocks noGrp="1"/>
          </p:cNvSpPr>
          <p:nvPr>
            <p:ph idx="1"/>
          </p:nvPr>
        </p:nvSpPr>
        <p:spPr>
          <a:xfrm>
            <a:off x="457200" y="666750"/>
            <a:ext cx="8382000" cy="2253342"/>
          </a:xfrm>
        </p:spPr>
        <p:txBody>
          <a:bodyPr>
            <a:normAutofit fontScale="92500" lnSpcReduction="20000"/>
          </a:bodyPr>
          <a:lstStyle/>
          <a:p>
            <a:pPr marL="42863" indent="0">
              <a:buNone/>
            </a:pPr>
            <a:r>
              <a:rPr lang="en-US" dirty="0"/>
              <a:t>1) Development of an alert in the electronic health record (Epic) and     corresponding acute safety plan (direct response to survey)</a:t>
            </a:r>
          </a:p>
          <a:p>
            <a:pPr marL="342900" lvl="1" indent="0">
              <a:buNone/>
            </a:pPr>
            <a:endParaRPr lang="en-US" dirty="0"/>
          </a:p>
          <a:p>
            <a:pPr marL="342900" lvl="1" indent="0">
              <a:buNone/>
            </a:pPr>
            <a:r>
              <a:rPr lang="en-US" b="1" dirty="0"/>
              <a:t>“Safety risk patient:  </a:t>
            </a:r>
            <a:r>
              <a:rPr lang="en-US" dirty="0"/>
              <a:t>A patient whose behavior, medical status or characteristics pose an immediate threat to that patient’s safety, the safety of other patients or employees, or may otherwise compromise the delivery of safe health care.”</a:t>
            </a:r>
          </a:p>
          <a:p>
            <a:pPr marL="0" indent="0">
              <a:buNone/>
            </a:pPr>
            <a:endParaRPr lang="en-US" sz="1050" dirty="0"/>
          </a:p>
          <a:p>
            <a:pPr marL="0" indent="0">
              <a:buNone/>
            </a:pPr>
            <a:r>
              <a:rPr lang="en-US" sz="1050" dirty="0"/>
              <a:t> 	</a:t>
            </a:r>
            <a:r>
              <a:rPr lang="en-US" sz="1200" dirty="0"/>
              <a:t>Safety Risk Flag (Green) and Acute (Safety) Care Plan (Pink) on banner</a:t>
            </a:r>
          </a:p>
          <a:p>
            <a:pPr marL="342900" lvl="1" indent="0">
              <a:buNone/>
            </a:pPr>
            <a:endParaRPr lang="en-US" sz="1050" dirty="0"/>
          </a:p>
          <a:p>
            <a:pPr marL="342900" lvl="1" indent="0">
              <a:buNone/>
            </a:pPr>
            <a:endParaRPr lang="en-US" sz="1050" dirty="0"/>
          </a:p>
          <a:p>
            <a:pPr marL="342900" lvl="1" indent="0">
              <a:buNone/>
            </a:pPr>
            <a:endParaRPr lang="en-US" sz="1050" dirty="0"/>
          </a:p>
          <a:p>
            <a:endParaRPr lang="en-US" sz="1050" dirty="0"/>
          </a:p>
        </p:txBody>
      </p:sp>
      <p:pic>
        <p:nvPicPr>
          <p:cNvPr id="4" name="Picture 3"/>
          <p:cNvPicPr>
            <a:picLocks noChangeAspect="1"/>
          </p:cNvPicPr>
          <p:nvPr/>
        </p:nvPicPr>
        <p:blipFill>
          <a:blip r:embed="rId3"/>
          <a:stretch>
            <a:fillRect/>
          </a:stretch>
        </p:blipFill>
        <p:spPr>
          <a:xfrm>
            <a:off x="114300" y="2453366"/>
            <a:ext cx="9013363" cy="2253341"/>
          </a:xfrm>
          <a:prstGeom prst="rect">
            <a:avLst/>
          </a:prstGeom>
        </p:spPr>
      </p:pic>
    </p:spTree>
    <p:extLst>
      <p:ext uri="{BB962C8B-B14F-4D97-AF65-F5344CB8AC3E}">
        <p14:creationId xmlns:p14="http://schemas.microsoft.com/office/powerpoint/2010/main" val="3845193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76200" y="57150"/>
            <a:ext cx="6162675" cy="552450"/>
          </a:xfrm>
        </p:spPr>
        <p:txBody>
          <a:bodyPr/>
          <a:lstStyle/>
          <a:p>
            <a:r>
              <a:rPr lang="en-US" altLang="en-US" dirty="0"/>
              <a:t>Our Program:  Interventions</a:t>
            </a:r>
          </a:p>
        </p:txBody>
      </p:sp>
      <p:sp>
        <p:nvSpPr>
          <p:cNvPr id="2" name="Content Placeholder 1"/>
          <p:cNvSpPr>
            <a:spLocks noGrp="1"/>
          </p:cNvSpPr>
          <p:nvPr>
            <p:ph idx="1"/>
          </p:nvPr>
        </p:nvSpPr>
        <p:spPr>
          <a:xfrm>
            <a:off x="1490662" y="609600"/>
            <a:ext cx="6162676" cy="4389119"/>
          </a:xfrm>
        </p:spPr>
        <p:txBody>
          <a:bodyPr/>
          <a:lstStyle/>
          <a:p>
            <a:pPr marL="0" indent="0">
              <a:buNone/>
            </a:pPr>
            <a:r>
              <a:rPr lang="en-US" sz="1350" dirty="0"/>
              <a:t>2) Opened a 6-bed Mental Health Unit in ED (April 2016)</a:t>
            </a:r>
          </a:p>
          <a:p>
            <a:pPr marL="300038">
              <a:buFont typeface="+mj-lt"/>
              <a:buAutoNum type="arabicPeriod" startAt="2"/>
            </a:pPr>
            <a:endParaRPr lang="en-US" sz="750" dirty="0"/>
          </a:p>
          <a:p>
            <a:pPr marL="0" indent="0">
              <a:buNone/>
            </a:pPr>
            <a:r>
              <a:rPr lang="en-US" sz="1350" dirty="0"/>
              <a:t>3) Interdisciplinary real time huddles for challenging cases  </a:t>
            </a:r>
          </a:p>
          <a:p>
            <a:pPr marL="300038">
              <a:buFont typeface="+mj-lt"/>
              <a:buAutoNum type="arabicPeriod" startAt="2"/>
            </a:pPr>
            <a:endParaRPr lang="en-US" sz="750" dirty="0"/>
          </a:p>
          <a:p>
            <a:pPr marL="0" indent="0">
              <a:buNone/>
            </a:pPr>
            <a:r>
              <a:rPr lang="en-US" sz="1350" dirty="0"/>
              <a:t>4) Implementation of a staff assault debrief tool</a:t>
            </a:r>
          </a:p>
          <a:p>
            <a:pPr marL="300038">
              <a:buFont typeface="+mj-lt"/>
              <a:buAutoNum type="arabicPeriod" startAt="2"/>
            </a:pPr>
            <a:endParaRPr lang="en-US" sz="750" dirty="0"/>
          </a:p>
          <a:p>
            <a:pPr marL="0" indent="0">
              <a:buNone/>
            </a:pPr>
            <a:r>
              <a:rPr lang="en-US" sz="1350" dirty="0"/>
              <a:t>5) Standardized Patient Search policy and procedure (July 2016)</a:t>
            </a:r>
          </a:p>
          <a:p>
            <a:pPr marL="300038">
              <a:buFont typeface="+mj-lt"/>
              <a:buAutoNum type="arabicPeriod" startAt="2"/>
            </a:pPr>
            <a:endParaRPr lang="en-US" sz="750" dirty="0"/>
          </a:p>
          <a:p>
            <a:pPr marL="0" indent="0">
              <a:buNone/>
            </a:pPr>
            <a:r>
              <a:rPr lang="en-US" sz="1350" dirty="0"/>
              <a:t>6) Implementation of Special State Police Officers (November 2016)</a:t>
            </a:r>
          </a:p>
          <a:p>
            <a:pPr marL="300038">
              <a:buFont typeface="+mj-lt"/>
              <a:buAutoNum type="arabicPeriod" startAt="2"/>
            </a:pPr>
            <a:endParaRPr lang="en-US" sz="750" dirty="0"/>
          </a:p>
          <a:p>
            <a:pPr marL="0" indent="0">
              <a:buNone/>
            </a:pPr>
            <a:r>
              <a:rPr lang="en-US" sz="1350" dirty="0"/>
              <a:t>7) Lockdown of Units (August 2017)</a:t>
            </a:r>
          </a:p>
          <a:p>
            <a:pPr marL="300038">
              <a:buFont typeface="+mj-lt"/>
              <a:buAutoNum type="arabicPeriod" startAt="2"/>
            </a:pPr>
            <a:endParaRPr lang="en-US" sz="750" dirty="0"/>
          </a:p>
          <a:p>
            <a:pPr marL="0" indent="0">
              <a:buNone/>
            </a:pPr>
            <a:r>
              <a:rPr lang="en-US" sz="1350" dirty="0"/>
              <a:t>8) Committee for Managing the Patient Going through Withdrawal </a:t>
            </a:r>
            <a:br>
              <a:rPr lang="en-US" sz="1350" dirty="0"/>
            </a:br>
            <a:r>
              <a:rPr lang="en-US" sz="1350" dirty="0"/>
              <a:t>(September 2017)</a:t>
            </a:r>
          </a:p>
          <a:p>
            <a:pPr marL="300038">
              <a:buFont typeface="+mj-lt"/>
              <a:buAutoNum type="arabicPeriod" startAt="2"/>
            </a:pPr>
            <a:endParaRPr lang="en-US" sz="750" dirty="0"/>
          </a:p>
          <a:p>
            <a:pPr marL="0" indent="0">
              <a:buNone/>
            </a:pPr>
            <a:r>
              <a:rPr lang="en-US" sz="1350" dirty="0"/>
              <a:t>9) Implementation of a formal Safety Escort policy (October 2017)</a:t>
            </a:r>
          </a:p>
          <a:p>
            <a:pPr marL="300038">
              <a:buFont typeface="+mj-lt"/>
              <a:buAutoNum type="arabicPeriod" startAt="2"/>
            </a:pPr>
            <a:endParaRPr lang="en-US" sz="750" dirty="0"/>
          </a:p>
          <a:p>
            <a:pPr marL="0" indent="0">
              <a:buNone/>
            </a:pPr>
            <a:r>
              <a:rPr lang="en-US" sz="1350" dirty="0"/>
              <a:t>10) “Panic buttons” added throughout both campuses</a:t>
            </a:r>
          </a:p>
          <a:p>
            <a:pPr marL="600075" lvl="1" indent="-257175">
              <a:buFont typeface="+mj-lt"/>
              <a:buAutoNum type="arabicPeriod" startAt="2"/>
            </a:pPr>
            <a:endParaRPr lang="en-US" sz="1050" dirty="0"/>
          </a:p>
          <a:p>
            <a:endParaRPr lang="en-US" sz="1050" dirty="0"/>
          </a:p>
        </p:txBody>
      </p:sp>
    </p:spTree>
    <p:extLst>
      <p:ext uri="{BB962C8B-B14F-4D97-AF65-F5344CB8AC3E}">
        <p14:creationId xmlns:p14="http://schemas.microsoft.com/office/powerpoint/2010/main" val="92228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381000" y="238125"/>
            <a:ext cx="6162675" cy="552450"/>
          </a:xfrm>
        </p:spPr>
        <p:txBody>
          <a:bodyPr/>
          <a:lstStyle/>
          <a:p>
            <a:r>
              <a:rPr lang="en-US" altLang="en-US" dirty="0"/>
              <a:t>Our Program:  Education</a:t>
            </a:r>
          </a:p>
        </p:txBody>
      </p:sp>
      <p:sp>
        <p:nvSpPr>
          <p:cNvPr id="3" name="Content Placeholder 2"/>
          <p:cNvSpPr>
            <a:spLocks noGrp="1"/>
          </p:cNvSpPr>
          <p:nvPr>
            <p:ph idx="1"/>
          </p:nvPr>
        </p:nvSpPr>
        <p:spPr>
          <a:xfrm>
            <a:off x="457200" y="971550"/>
            <a:ext cx="8001000" cy="3428998"/>
          </a:xfrm>
        </p:spPr>
        <p:txBody>
          <a:bodyPr/>
          <a:lstStyle/>
          <a:p>
            <a:pPr>
              <a:lnSpc>
                <a:spcPct val="115000"/>
              </a:lnSpc>
              <a:spcBef>
                <a:spcPts val="0"/>
              </a:spcBef>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RN and mental health specific orientation on caring for patients with psychiatric crises.  </a:t>
            </a:r>
          </a:p>
          <a:p>
            <a:pPr marL="0" indent="0">
              <a:lnSpc>
                <a:spcPct val="115000"/>
              </a:lnSpc>
              <a:spcBef>
                <a:spcPts val="0"/>
              </a:spcBef>
              <a:buNone/>
            </a:pPr>
            <a:endParaRPr lang="en-US" sz="2000" dirty="0">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0"/>
              </a:spcBef>
            </a:pPr>
            <a:r>
              <a:rPr lang="en-US" sz="2000" u="sng" dirty="0">
                <a:latin typeface="Arial" panose="020B0604020202020204" pitchFamily="34" charset="0"/>
                <a:ea typeface="Calibri" panose="020F0502020204030204" pitchFamily="34" charset="0"/>
                <a:cs typeface="Arial" panose="020B0604020202020204" pitchFamily="34" charset="0"/>
              </a:rPr>
              <a:t>M</a:t>
            </a:r>
            <a:r>
              <a:rPr lang="en-US" sz="2000" dirty="0">
                <a:latin typeface="Arial" panose="020B0604020202020204" pitchFamily="34" charset="0"/>
                <a:ea typeface="Calibri" panose="020F0502020204030204" pitchFamily="34" charset="0"/>
                <a:cs typeface="Arial" panose="020B0604020202020204" pitchFamily="34" charset="0"/>
              </a:rPr>
              <a:t>anagement </a:t>
            </a:r>
            <a:r>
              <a:rPr lang="en-US" sz="2000" u="sng" dirty="0">
                <a:latin typeface="Arial" panose="020B0604020202020204" pitchFamily="34" charset="0"/>
                <a:ea typeface="Calibri" panose="020F0502020204030204" pitchFamily="34" charset="0"/>
                <a:cs typeface="Arial" panose="020B0604020202020204" pitchFamily="34" charset="0"/>
              </a:rPr>
              <a:t>o</a:t>
            </a:r>
            <a:r>
              <a:rPr lang="en-US" sz="2000" dirty="0">
                <a:latin typeface="Arial" panose="020B0604020202020204" pitchFamily="34" charset="0"/>
                <a:ea typeface="Calibri" panose="020F0502020204030204" pitchFamily="34" charset="0"/>
                <a:cs typeface="Arial" panose="020B0604020202020204" pitchFamily="34" charset="0"/>
              </a:rPr>
              <a:t>f </a:t>
            </a:r>
            <a:r>
              <a:rPr lang="en-US" sz="2000" u="sng" dirty="0">
                <a:latin typeface="Arial" panose="020B0604020202020204" pitchFamily="34" charset="0"/>
                <a:ea typeface="Calibri" panose="020F0502020204030204" pitchFamily="34" charset="0"/>
                <a:cs typeface="Arial" panose="020B0604020202020204" pitchFamily="34" charset="0"/>
              </a:rPr>
              <a:t>A</a:t>
            </a:r>
            <a:r>
              <a:rPr lang="en-US" sz="2000" dirty="0">
                <a:latin typeface="Arial" panose="020B0604020202020204" pitchFamily="34" charset="0"/>
                <a:ea typeface="Calibri" panose="020F0502020204030204" pitchFamily="34" charset="0"/>
                <a:cs typeface="Arial" panose="020B0604020202020204" pitchFamily="34" charset="0"/>
              </a:rPr>
              <a:t>ggressive </a:t>
            </a:r>
            <a:r>
              <a:rPr lang="en-US" sz="2000" u="sng" dirty="0">
                <a:latin typeface="Arial" panose="020B0604020202020204" pitchFamily="34" charset="0"/>
                <a:ea typeface="Calibri" panose="020F0502020204030204" pitchFamily="34" charset="0"/>
                <a:cs typeface="Arial" panose="020B0604020202020204" pitchFamily="34" charset="0"/>
              </a:rPr>
              <a:t>B</a:t>
            </a:r>
            <a:r>
              <a:rPr lang="en-US" sz="2000" dirty="0">
                <a:latin typeface="Arial" panose="020B0604020202020204" pitchFamily="34" charset="0"/>
                <a:ea typeface="Calibri" panose="020F0502020204030204" pitchFamily="34" charset="0"/>
                <a:cs typeface="Arial" panose="020B0604020202020204" pitchFamily="34" charset="0"/>
              </a:rPr>
              <a:t>ehavior (MOAB) Training by Security for all staff (offered monthly to all staff)</a:t>
            </a:r>
          </a:p>
          <a:p>
            <a:pPr marL="0" indent="0">
              <a:lnSpc>
                <a:spcPct val="115000"/>
              </a:lnSpc>
              <a:spcBef>
                <a:spcPts val="0"/>
              </a:spcBef>
              <a:buNone/>
            </a:pPr>
            <a:endParaRPr lang="en-US" sz="2000" dirty="0">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0"/>
              </a:spcBef>
            </a:pPr>
            <a:r>
              <a:rPr lang="en-US" sz="2000" dirty="0">
                <a:latin typeface="Arial" panose="020B0604020202020204" pitchFamily="34" charset="0"/>
                <a:ea typeface="Calibri" panose="020F0502020204030204" pitchFamily="34" charset="0"/>
                <a:cs typeface="Arial" panose="020B0604020202020204" pitchFamily="34" charset="0"/>
              </a:rPr>
              <a:t>In-services and forums on all Hospital Units on Safety and De-escalation Tips (September 2017)</a:t>
            </a:r>
          </a:p>
          <a:p>
            <a:pPr marL="0" indent="0">
              <a:lnSpc>
                <a:spcPct val="115000"/>
              </a:lnSpc>
              <a:spcBef>
                <a:spcPts val="0"/>
              </a:spcBef>
              <a:buNone/>
            </a:pPr>
            <a:endParaRPr lang="en-US"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05271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90700"/>
            <a:ext cx="7391400" cy="857250"/>
          </a:xfrm>
        </p:spPr>
        <p:txBody>
          <a:bodyPr>
            <a:normAutofit/>
          </a:bodyPr>
          <a:lstStyle/>
          <a:p>
            <a:r>
              <a:rPr lang="en-US" sz="4000" dirty="0"/>
              <a:t>RL webinar series</a:t>
            </a:r>
          </a:p>
        </p:txBody>
      </p:sp>
      <p:sp>
        <p:nvSpPr>
          <p:cNvPr id="3" name="Content Placeholder 2"/>
          <p:cNvSpPr>
            <a:spLocks noGrp="1"/>
          </p:cNvSpPr>
          <p:nvPr>
            <p:ph idx="1"/>
          </p:nvPr>
        </p:nvSpPr>
        <p:spPr>
          <a:xfrm>
            <a:off x="762000" y="2876550"/>
            <a:ext cx="7391400" cy="2057400"/>
          </a:xfrm>
        </p:spPr>
        <p:txBody>
          <a:bodyPr/>
          <a:lstStyle/>
          <a:p>
            <a:r>
              <a:rPr lang="en-US" dirty="0"/>
              <a:t>Free webinars delivered by RL business partners, clients and industry experts</a:t>
            </a:r>
          </a:p>
          <a:p>
            <a:r>
              <a:rPr lang="en-US" dirty="0"/>
              <a:t>Healthcare industry topics and best practices</a:t>
            </a:r>
          </a:p>
          <a:p>
            <a:r>
              <a:rPr lang="en-US" dirty="0"/>
              <a:t>Send questions and ideas to </a:t>
            </a:r>
            <a:r>
              <a:rPr lang="en-US" u="sng" dirty="0" err="1"/>
              <a:t>webinars@rlsolutions.com</a:t>
            </a:r>
            <a:endParaRPr lang="en-US"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285750"/>
            <a:ext cx="1556506" cy="533400"/>
          </a:xfrm>
          <a:prstGeom prst="rect">
            <a:avLst/>
          </a:prstGeom>
        </p:spPr>
      </p:pic>
    </p:spTree>
    <p:extLst>
      <p:ext uri="{BB962C8B-B14F-4D97-AF65-F5344CB8AC3E}">
        <p14:creationId xmlns:p14="http://schemas.microsoft.com/office/powerpoint/2010/main" val="163962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304800" y="214312"/>
            <a:ext cx="8305800" cy="552450"/>
          </a:xfrm>
        </p:spPr>
        <p:txBody>
          <a:bodyPr/>
          <a:lstStyle/>
          <a:p>
            <a:r>
              <a:rPr lang="en-US" altLang="en-US" dirty="0"/>
              <a:t>Our Program:  Education</a:t>
            </a:r>
          </a:p>
        </p:txBody>
      </p:sp>
      <p:sp>
        <p:nvSpPr>
          <p:cNvPr id="3" name="Content Placeholder 2"/>
          <p:cNvSpPr>
            <a:spLocks noGrp="1"/>
          </p:cNvSpPr>
          <p:nvPr>
            <p:ph idx="1"/>
          </p:nvPr>
        </p:nvSpPr>
        <p:spPr>
          <a:xfrm>
            <a:off x="533400" y="766762"/>
            <a:ext cx="8305800" cy="3609975"/>
          </a:xfrm>
        </p:spPr>
        <p:txBody>
          <a:bodyPr>
            <a:normAutofit/>
          </a:bodyPr>
          <a:lstStyle/>
          <a:p>
            <a:pPr>
              <a:lnSpc>
                <a:spcPct val="115000"/>
              </a:lnSpc>
              <a:spcBef>
                <a:spcPts val="0"/>
              </a:spcBef>
            </a:pPr>
            <a:r>
              <a:rPr lang="en-US" sz="2000" dirty="0">
                <a:latin typeface="Arial" panose="020B0604020202020204" pitchFamily="34" charset="0"/>
                <a:ea typeface="Calibri" panose="020F0502020204030204" pitchFamily="34" charset="0"/>
                <a:cs typeface="Arial" panose="020B0604020202020204" pitchFamily="34" charset="0"/>
              </a:rPr>
              <a:t>Clarification on leaving “against medical advice” (AMA) and elopements</a:t>
            </a:r>
          </a:p>
          <a:p>
            <a:pPr marL="0" indent="0">
              <a:lnSpc>
                <a:spcPct val="115000"/>
              </a:lnSpc>
              <a:spcBef>
                <a:spcPts val="0"/>
              </a:spcBef>
              <a:buNone/>
            </a:pPr>
            <a:endParaRPr lang="en-US" sz="2000" dirty="0">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0"/>
              </a:spcBef>
            </a:pPr>
            <a:r>
              <a:rPr lang="en-US" sz="2000" dirty="0">
                <a:latin typeface="Arial" panose="020B0604020202020204" pitchFamily="34" charset="0"/>
                <a:ea typeface="Calibri" panose="020F0502020204030204" pitchFamily="34" charset="0"/>
                <a:cs typeface="Arial" panose="020B0604020202020204" pitchFamily="34" charset="0"/>
              </a:rPr>
              <a:t>Security Alert Life Threatening Situation/Active Shooter training (annual)</a:t>
            </a:r>
          </a:p>
          <a:p>
            <a:pPr marL="0" indent="0">
              <a:lnSpc>
                <a:spcPct val="115000"/>
              </a:lnSpc>
              <a:spcBef>
                <a:spcPts val="0"/>
              </a:spcBef>
              <a:buNone/>
            </a:pPr>
            <a:endParaRPr lang="en-US" sz="2000" dirty="0">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0"/>
              </a:spcBef>
              <a:spcAft>
                <a:spcPts val="750"/>
              </a:spcAft>
            </a:pPr>
            <a:r>
              <a:rPr lang="en-US" sz="2000" dirty="0">
                <a:latin typeface="Arial" panose="020B0604020202020204" pitchFamily="34" charset="0"/>
                <a:ea typeface="Calibri" panose="020F0502020204030204" pitchFamily="34" charset="0"/>
                <a:cs typeface="Arial" panose="020B0604020202020204" pitchFamily="34" charset="0"/>
              </a:rPr>
              <a:t>“Tracer” rounds in all clinical areas by Security staff to include observations and interactions with staff regarding workplace safety issues (weekly)</a:t>
            </a:r>
          </a:p>
          <a:p>
            <a:endParaRPr lang="en-US" dirty="0"/>
          </a:p>
        </p:txBody>
      </p:sp>
    </p:spTree>
    <p:extLst>
      <p:ext uri="{BB962C8B-B14F-4D97-AF65-F5344CB8AC3E}">
        <p14:creationId xmlns:p14="http://schemas.microsoft.com/office/powerpoint/2010/main" val="2809560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228600" y="133350"/>
            <a:ext cx="6162675" cy="552450"/>
          </a:xfrm>
        </p:spPr>
        <p:txBody>
          <a:bodyPr>
            <a:normAutofit fontScale="90000"/>
          </a:bodyPr>
          <a:lstStyle/>
          <a:p>
            <a:r>
              <a:rPr lang="en-US" altLang="en-US" dirty="0"/>
              <a:t>Next Steps and Ongoing Challenges</a:t>
            </a:r>
          </a:p>
        </p:txBody>
      </p:sp>
      <p:sp>
        <p:nvSpPr>
          <p:cNvPr id="3" name="Content Placeholder 2"/>
          <p:cNvSpPr>
            <a:spLocks noGrp="1"/>
          </p:cNvSpPr>
          <p:nvPr>
            <p:ph idx="1"/>
          </p:nvPr>
        </p:nvSpPr>
        <p:spPr>
          <a:xfrm>
            <a:off x="457200" y="865414"/>
            <a:ext cx="8534400" cy="3412671"/>
          </a:xfrm>
        </p:spPr>
        <p:txBody>
          <a:bodyPr>
            <a:normAutofit/>
          </a:bodyPr>
          <a:lstStyle/>
          <a:p>
            <a:r>
              <a:rPr lang="en-US" sz="2000" dirty="0"/>
              <a:t>Signage in our Emergency Departments that promotes our commitment to a safe environment</a:t>
            </a:r>
          </a:p>
          <a:p>
            <a:pPr marL="0" indent="0">
              <a:buNone/>
            </a:pPr>
            <a:endParaRPr lang="en-US" sz="2000" dirty="0"/>
          </a:p>
          <a:p>
            <a:r>
              <a:rPr lang="en-US" sz="2000" dirty="0"/>
              <a:t>Regular review and revisions to forms in RL to make the reporting easier and still get the information we need. </a:t>
            </a:r>
          </a:p>
          <a:p>
            <a:pPr marL="0" indent="0">
              <a:buNone/>
            </a:pPr>
            <a:endParaRPr lang="en-US" sz="2000" dirty="0"/>
          </a:p>
          <a:p>
            <a:r>
              <a:rPr lang="en-US" sz="2000" dirty="0"/>
              <a:t>Better messaging to staff about Workplace Safety efforts and education</a:t>
            </a:r>
          </a:p>
          <a:p>
            <a:endParaRPr lang="en-US" sz="2000" dirty="0"/>
          </a:p>
          <a:p>
            <a:r>
              <a:rPr lang="en-US" sz="2000" dirty="0"/>
              <a:t>Tighter visitor access</a:t>
            </a:r>
          </a:p>
          <a:p>
            <a:endParaRPr lang="en-US" sz="1350" dirty="0"/>
          </a:p>
          <a:p>
            <a:endParaRPr lang="en-US" sz="1350" dirty="0"/>
          </a:p>
          <a:p>
            <a:endParaRPr lang="en-US" sz="1350" dirty="0"/>
          </a:p>
          <a:p>
            <a:pPr marL="0" indent="0">
              <a:buNone/>
            </a:pPr>
            <a:endParaRPr lang="en-US" sz="1200" dirty="0"/>
          </a:p>
          <a:p>
            <a:pPr marL="0" indent="0">
              <a:buNone/>
            </a:pPr>
            <a:endParaRPr lang="en-US" sz="12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3485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228600" y="209550"/>
            <a:ext cx="6162675" cy="552450"/>
          </a:xfrm>
        </p:spPr>
        <p:txBody>
          <a:bodyPr>
            <a:normAutofit fontScale="90000"/>
          </a:bodyPr>
          <a:lstStyle/>
          <a:p>
            <a:r>
              <a:rPr lang="en-US" altLang="en-US" dirty="0"/>
              <a:t>Next Steps and Ongoing Challenges</a:t>
            </a:r>
          </a:p>
        </p:txBody>
      </p:sp>
      <p:sp>
        <p:nvSpPr>
          <p:cNvPr id="3" name="Content Placeholder 2"/>
          <p:cNvSpPr>
            <a:spLocks noGrp="1"/>
          </p:cNvSpPr>
          <p:nvPr>
            <p:ph idx="1"/>
          </p:nvPr>
        </p:nvSpPr>
        <p:spPr>
          <a:xfrm>
            <a:off x="685800" y="971550"/>
            <a:ext cx="7924800" cy="3412671"/>
          </a:xfrm>
        </p:spPr>
        <p:txBody>
          <a:bodyPr>
            <a:normAutofit/>
          </a:bodyPr>
          <a:lstStyle/>
          <a:p>
            <a:r>
              <a:rPr lang="en-US" dirty="0"/>
              <a:t>Continue to encourage staff to report  all incidents, regardless of severity</a:t>
            </a:r>
          </a:p>
          <a:p>
            <a:pPr marL="0" indent="0">
              <a:buNone/>
            </a:pPr>
            <a:endParaRPr lang="en-US" sz="750" dirty="0"/>
          </a:p>
          <a:p>
            <a:r>
              <a:rPr lang="en-US" dirty="0"/>
              <a:t>Provide staff support after a traumatic workplace violence event.  Emotional impact is hard to measure</a:t>
            </a:r>
          </a:p>
          <a:p>
            <a:pPr lvl="1"/>
            <a:r>
              <a:rPr lang="en-US" dirty="0"/>
              <a:t>Employee Assistance Program</a:t>
            </a:r>
          </a:p>
          <a:p>
            <a:pPr lvl="1"/>
            <a:r>
              <a:rPr lang="en-US" dirty="0"/>
              <a:t>Peer support</a:t>
            </a:r>
          </a:p>
          <a:p>
            <a:pPr marL="0" indent="0">
              <a:buNone/>
            </a:pPr>
            <a:endParaRPr lang="en-US" sz="750" dirty="0"/>
          </a:p>
          <a:p>
            <a:r>
              <a:rPr lang="en-US" dirty="0"/>
              <a:t>More Unit-based Safety Rounding</a:t>
            </a:r>
          </a:p>
          <a:p>
            <a:pPr marL="0" indent="0">
              <a:buNone/>
            </a:pPr>
            <a:endParaRPr lang="en-US" sz="12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98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310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Carrie Arrieta, CPHRM</a:t>
            </a:r>
          </a:p>
          <a:p>
            <a:r>
              <a:rPr lang="en-US" dirty="0"/>
              <a:t>North Shore Medical Center</a:t>
            </a:r>
          </a:p>
          <a:p>
            <a:r>
              <a:rPr lang="en-US" dirty="0"/>
              <a:t>978-354-3559</a:t>
            </a:r>
          </a:p>
          <a:p>
            <a:r>
              <a:rPr lang="en-US" dirty="0">
                <a:hlinkClick r:id="rId2"/>
              </a:rPr>
              <a:t>Carrieta@partners.org</a:t>
            </a:r>
            <a:endParaRPr lang="en-US" dirty="0"/>
          </a:p>
        </p:txBody>
      </p:sp>
      <p:pic>
        <p:nvPicPr>
          <p:cNvPr id="3" name="Picture 2">
            <a:extLst>
              <a:ext uri="{FF2B5EF4-FFF2-40B4-BE49-F238E27FC236}">
                <a16:creationId xmlns:a16="http://schemas.microsoft.com/office/drawing/2014/main" id="{FC576831-2190-42DB-B574-3622EBD15C2C}"/>
              </a:ext>
            </a:extLst>
          </p:cNvPr>
          <p:cNvPicPr>
            <a:picLocks noChangeAspect="1"/>
          </p:cNvPicPr>
          <p:nvPr/>
        </p:nvPicPr>
        <p:blipFill>
          <a:blip r:embed="rId3"/>
          <a:stretch>
            <a:fillRect/>
          </a:stretch>
        </p:blipFill>
        <p:spPr>
          <a:xfrm>
            <a:off x="6492159" y="2069922"/>
            <a:ext cx="2080224" cy="6996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0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200152"/>
            <a:ext cx="8229600" cy="3496308"/>
          </a:xfrm>
        </p:spPr>
        <p:txBody>
          <a:bodyPr>
            <a:normAutofit fontScale="92500" lnSpcReduction="10000"/>
          </a:bodyPr>
          <a:lstStyle/>
          <a:p>
            <a:pPr>
              <a:buClr>
                <a:schemeClr val="bg1"/>
              </a:buClr>
            </a:pPr>
            <a:r>
              <a:rPr lang="en-US" dirty="0"/>
              <a:t>Susan’s Story</a:t>
            </a:r>
          </a:p>
          <a:p>
            <a:pPr>
              <a:buClr>
                <a:schemeClr val="bg1"/>
              </a:buClr>
            </a:pPr>
            <a:r>
              <a:rPr lang="en-US" dirty="0"/>
              <a:t>The Problem – Honing in on the source of truth</a:t>
            </a:r>
          </a:p>
          <a:p>
            <a:pPr>
              <a:buClr>
                <a:schemeClr val="bg1"/>
              </a:buClr>
            </a:pPr>
            <a:r>
              <a:rPr lang="en-US" dirty="0"/>
              <a:t>RL and Workplace Violence</a:t>
            </a:r>
          </a:p>
          <a:p>
            <a:pPr>
              <a:buClr>
                <a:schemeClr val="bg1"/>
              </a:buClr>
            </a:pPr>
            <a:r>
              <a:rPr lang="en-US" dirty="0"/>
              <a:t>The Data and Trends Identified</a:t>
            </a:r>
          </a:p>
          <a:p>
            <a:pPr>
              <a:buClr>
                <a:schemeClr val="bg1"/>
              </a:buClr>
            </a:pPr>
            <a:r>
              <a:rPr lang="en-US" dirty="0"/>
              <a:t>Staff Feedback</a:t>
            </a:r>
          </a:p>
          <a:p>
            <a:pPr>
              <a:buClr>
                <a:schemeClr val="bg1"/>
              </a:buClr>
            </a:pPr>
            <a:r>
              <a:rPr lang="en-US" dirty="0"/>
              <a:t>Our Programs</a:t>
            </a:r>
          </a:p>
          <a:p>
            <a:pPr>
              <a:buClr>
                <a:schemeClr val="bg1"/>
              </a:buClr>
            </a:pPr>
            <a:r>
              <a:rPr lang="en-US" dirty="0"/>
              <a:t>Next Steps</a:t>
            </a:r>
          </a:p>
          <a:p>
            <a:pPr>
              <a:buClr>
                <a:schemeClr val="bg1"/>
              </a:buClr>
            </a:pPr>
            <a:r>
              <a:rPr lang="en-US" dirty="0"/>
              <a:t>Q&amp;A</a:t>
            </a:r>
          </a:p>
        </p:txBody>
      </p:sp>
      <p:sp>
        <p:nvSpPr>
          <p:cNvPr id="2" name="TextBox 1"/>
          <p:cNvSpPr txBox="1"/>
          <p:nvPr/>
        </p:nvSpPr>
        <p:spPr>
          <a:xfrm>
            <a:off x="1584960" y="447040"/>
            <a:ext cx="914400" cy="914400"/>
          </a:xfrm>
          <a:prstGeom prst="rect">
            <a:avLst/>
          </a:prstGeom>
        </p:spPr>
        <p:txBody>
          <a:bodyPr vert="horz" wrap="none" lIns="91440" tIns="45720" rIns="91440" bIns="45720" rtlCol="0" anchor="t">
            <a:normAutofit/>
          </a:bodyPr>
          <a:lstStyle/>
          <a:p>
            <a:pPr marL="0" marR="0" indent="0" algn="ctr" defTabSz="9144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a:ln>
                <a:noFill/>
              </a:ln>
              <a:solidFill>
                <a:schemeClr val="tx1">
                  <a:lumMod val="65000"/>
                  <a:lumOff val="35000"/>
                </a:schemeClr>
              </a:solidFill>
              <a:effectLst/>
              <a:uLnTx/>
              <a:uFillTx/>
              <a:latin typeface="Century Gothic" pitchFamily="34" charset="0"/>
              <a:ea typeface="+mj-ea"/>
              <a:cs typeface="+mj-cs"/>
            </a:endParaRPr>
          </a:p>
        </p:txBody>
      </p:sp>
      <p:sp>
        <p:nvSpPr>
          <p:cNvPr id="3" name="TextBox 2"/>
          <p:cNvSpPr txBox="1"/>
          <p:nvPr/>
        </p:nvSpPr>
        <p:spPr>
          <a:xfrm>
            <a:off x="1158240" y="467360"/>
            <a:ext cx="914400" cy="914400"/>
          </a:xfrm>
          <a:prstGeom prst="rect">
            <a:avLst/>
          </a:prstGeom>
        </p:spPr>
        <p:txBody>
          <a:bodyPr vert="horz" wrap="none" lIns="91440" tIns="45720" rIns="91440" bIns="45720" rtlCol="0" anchor="t">
            <a:normAutofit/>
          </a:bodyPr>
          <a:lstStyle/>
          <a:p>
            <a:pPr marL="0" marR="0" indent="0" algn="ctr" defTabSz="914400" rtl="0" eaLnBrk="1" fontAlgn="auto" latinLnBrk="0" hangingPunct="1">
              <a:lnSpc>
                <a:spcPct val="100000"/>
              </a:lnSpc>
              <a:spcBef>
                <a:spcPct val="0"/>
              </a:spcBef>
              <a:spcAft>
                <a:spcPts val="0"/>
              </a:spcAft>
              <a:buClrTx/>
              <a:buSzTx/>
              <a:buFontTx/>
              <a:buNone/>
              <a:tabLst/>
            </a:pPr>
            <a:endParaRPr kumimoji="0" lang="en-US" sz="1600" b="0" i="0" u="none" strike="noStrike" kern="1200" cap="none" spc="0" normalizeH="0" baseline="0" noProof="0" dirty="0">
              <a:ln>
                <a:noFill/>
              </a:ln>
              <a:solidFill>
                <a:schemeClr val="tx1">
                  <a:lumMod val="65000"/>
                  <a:lumOff val="35000"/>
                </a:schemeClr>
              </a:solidFill>
              <a:effectLst/>
              <a:uLnTx/>
              <a:uFillTx/>
              <a:latin typeface="Century Gothic" pitchFamily="34" charset="0"/>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35857"/>
            <a:ext cx="7391400" cy="685800"/>
          </a:xfrm>
        </p:spPr>
        <p:txBody>
          <a:bodyPr/>
          <a:lstStyle/>
          <a:p>
            <a:r>
              <a:rPr lang="en-US" dirty="0"/>
              <a:t>About north shore medical center (NSMC)</a:t>
            </a:r>
          </a:p>
        </p:txBody>
      </p:sp>
      <p:sp>
        <p:nvSpPr>
          <p:cNvPr id="4" name="Text Placeholder 3"/>
          <p:cNvSpPr>
            <a:spLocks noGrp="1"/>
          </p:cNvSpPr>
          <p:nvPr>
            <p:ph type="body" sz="quarter" idx="11"/>
          </p:nvPr>
        </p:nvSpPr>
        <p:spPr>
          <a:xfrm>
            <a:off x="4267200" y="821657"/>
            <a:ext cx="4724400" cy="3888806"/>
          </a:xfrm>
        </p:spPr>
        <p:txBody>
          <a:bodyPr anchor="t">
            <a:normAutofit/>
          </a:bodyPr>
          <a:lstStyle/>
          <a:p>
            <a:pPr>
              <a:spcBef>
                <a:spcPts val="0"/>
              </a:spcBef>
            </a:pPr>
            <a:r>
              <a:rPr lang="en-US" sz="1400" dirty="0">
                <a:solidFill>
                  <a:schemeClr val="tx1"/>
                </a:solidFill>
              </a:rPr>
              <a:t>North Shore Medical Center (NSMC) is located in Salem, Massachusetts, with a campus in Lynn, MA and is one the largest healthcare providers north of Boston.</a:t>
            </a:r>
          </a:p>
          <a:p>
            <a:pPr marL="0" indent="0">
              <a:spcBef>
                <a:spcPts val="0"/>
              </a:spcBef>
              <a:buNone/>
            </a:pPr>
            <a:endParaRPr lang="en-US" sz="1400" dirty="0">
              <a:solidFill>
                <a:schemeClr val="tx1"/>
              </a:solidFill>
            </a:endParaRPr>
          </a:p>
          <a:p>
            <a:pPr>
              <a:spcBef>
                <a:spcPts val="0"/>
              </a:spcBef>
            </a:pPr>
            <a:r>
              <a:rPr lang="en-US" sz="1400" dirty="0">
                <a:solidFill>
                  <a:schemeClr val="tx1"/>
                </a:solidFill>
              </a:rPr>
              <a:t>A member of Partners HealthCare, founded by Brigham and Women’s Hospital and Massachusetts General Hospital</a:t>
            </a:r>
          </a:p>
          <a:p>
            <a:pPr marL="0" indent="0">
              <a:spcBef>
                <a:spcPts val="0"/>
              </a:spcBef>
              <a:buNone/>
            </a:pPr>
            <a:endParaRPr lang="en-US" sz="900" dirty="0">
              <a:solidFill>
                <a:schemeClr val="tx1"/>
              </a:solidFill>
            </a:endParaRPr>
          </a:p>
          <a:p>
            <a:pPr>
              <a:spcBef>
                <a:spcPts val="0"/>
              </a:spcBef>
            </a:pPr>
            <a:r>
              <a:rPr lang="en-US" sz="1400" dirty="0">
                <a:solidFill>
                  <a:schemeClr val="tx1"/>
                </a:solidFill>
              </a:rPr>
              <a:t>372 beds - acute care Level III Trauma facility</a:t>
            </a:r>
          </a:p>
          <a:p>
            <a:pPr marL="0" indent="0">
              <a:spcBef>
                <a:spcPts val="0"/>
              </a:spcBef>
              <a:buNone/>
            </a:pPr>
            <a:endParaRPr lang="en-US" sz="1400" dirty="0">
              <a:solidFill>
                <a:schemeClr val="tx1"/>
              </a:solidFill>
            </a:endParaRPr>
          </a:p>
          <a:p>
            <a:pPr>
              <a:spcBef>
                <a:spcPts val="0"/>
              </a:spcBef>
            </a:pPr>
            <a:r>
              <a:rPr lang="en-US" sz="1400" dirty="0">
                <a:solidFill>
                  <a:schemeClr val="tx1"/>
                </a:solidFill>
              </a:rPr>
              <a:t>Over 90,000 patients seen in our 3 Emergency Departments every year</a:t>
            </a:r>
          </a:p>
          <a:p>
            <a:pPr marL="0" indent="0">
              <a:spcBef>
                <a:spcPts val="0"/>
              </a:spcBef>
              <a:buNone/>
            </a:pPr>
            <a:endParaRPr lang="en-US" sz="1400" dirty="0">
              <a:solidFill>
                <a:schemeClr val="tx1"/>
              </a:solidFill>
            </a:endParaRPr>
          </a:p>
          <a:p>
            <a:pPr>
              <a:spcBef>
                <a:spcPts val="0"/>
              </a:spcBef>
            </a:pPr>
            <a:r>
              <a:rPr lang="en-US" sz="1400" dirty="0">
                <a:solidFill>
                  <a:schemeClr val="tx1"/>
                </a:solidFill>
              </a:rPr>
              <a:t>3 Inpatient psychiatric units</a:t>
            </a:r>
          </a:p>
          <a:p>
            <a:pPr marL="0" indent="0">
              <a:spcBef>
                <a:spcPts val="0"/>
              </a:spcBef>
              <a:buNone/>
            </a:pPr>
            <a:endParaRPr lang="en-US" sz="1400" dirty="0">
              <a:solidFill>
                <a:schemeClr val="tx1"/>
              </a:solidFill>
            </a:endParaRPr>
          </a:p>
          <a:p>
            <a:pPr>
              <a:spcBef>
                <a:spcPts val="0"/>
              </a:spcBef>
            </a:pPr>
            <a:r>
              <a:rPr lang="en-US" sz="1400" dirty="0">
                <a:solidFill>
                  <a:schemeClr val="tx1"/>
                </a:solidFill>
              </a:rPr>
              <a:t>Safety Net hospital, providing essential health services to uninsured and underinsured Massachusetts residents</a:t>
            </a:r>
          </a:p>
          <a:p>
            <a:pPr>
              <a:spcBef>
                <a:spcPts val="0"/>
              </a:spcBef>
            </a:pPr>
            <a:endParaRPr lang="en-US" sz="1400" dirty="0"/>
          </a:p>
        </p:txBody>
      </p:sp>
      <p:pic>
        <p:nvPicPr>
          <p:cNvPr id="8" name="Picture Placeholder 6" descr="ASO_7514.jpg">
            <a:extLst>
              <a:ext uri="{FF2B5EF4-FFF2-40B4-BE49-F238E27FC236}">
                <a16:creationId xmlns:a16="http://schemas.microsoft.com/office/drawing/2014/main" id="{971BCBE8-6A12-4652-8AD5-E320BF0B728D}"/>
              </a:ext>
            </a:extLst>
          </p:cNvPr>
          <p:cNvPicPr>
            <a:picLocks noChangeAspect="1"/>
          </p:cNvPicPr>
          <p:nvPr/>
        </p:nvPicPr>
        <p:blipFill>
          <a:blip r:embed="rId2"/>
          <a:stretch>
            <a:fillRect/>
          </a:stretch>
        </p:blipFill>
        <p:spPr bwMode="auto">
          <a:xfrm>
            <a:off x="685800" y="1400378"/>
            <a:ext cx="3261360" cy="234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http://cdn.practicelink.com/content/clientimages/2429/nsm.jpg">
            <a:extLst>
              <a:ext uri="{FF2B5EF4-FFF2-40B4-BE49-F238E27FC236}">
                <a16:creationId xmlns:a16="http://schemas.microsoft.com/office/drawing/2014/main" id="{6591639B-5968-40B9-8E15-2AA5FF963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21657"/>
            <a:ext cx="2116666"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est2015retina.jpg">
            <a:extLst>
              <a:ext uri="{FF2B5EF4-FFF2-40B4-BE49-F238E27FC236}">
                <a16:creationId xmlns:a16="http://schemas.microsoft.com/office/drawing/2014/main" id="{C501D997-DB6A-42B7-ACA7-6614A2C86663}"/>
              </a:ext>
            </a:extLst>
          </p:cNvPr>
          <p:cNvPicPr>
            <a:picLocks noChangeAspect="1"/>
          </p:cNvPicPr>
          <p:nvPr/>
        </p:nvPicPr>
        <p:blipFill>
          <a:blip r:embed="rId4"/>
          <a:stretch>
            <a:fillRect/>
          </a:stretch>
        </p:blipFill>
        <p:spPr>
          <a:xfrm>
            <a:off x="609600" y="3864643"/>
            <a:ext cx="2819400" cy="8458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2286000" y="1504950"/>
            <a:ext cx="4876800" cy="1341663"/>
          </a:xfrm>
        </p:spPr>
        <p:txBody>
          <a:bodyPr>
            <a:normAutofit/>
          </a:bodyPr>
          <a:lstStyle/>
          <a:p>
            <a:pPr algn="ctr"/>
            <a:r>
              <a:rPr lang="en-US" altLang="en-US" sz="4000" dirty="0"/>
              <a:t>Susan’s story</a:t>
            </a:r>
          </a:p>
        </p:txBody>
      </p:sp>
    </p:spTree>
    <p:extLst>
      <p:ext uri="{BB962C8B-B14F-4D97-AF65-F5344CB8AC3E}">
        <p14:creationId xmlns:p14="http://schemas.microsoft.com/office/powerpoint/2010/main" val="212577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violence</a:t>
            </a:r>
          </a:p>
        </p:txBody>
      </p:sp>
      <p:sp>
        <p:nvSpPr>
          <p:cNvPr id="3" name="Content Placeholder 2"/>
          <p:cNvSpPr>
            <a:spLocks noGrp="1"/>
          </p:cNvSpPr>
          <p:nvPr>
            <p:ph idx="1"/>
          </p:nvPr>
        </p:nvSpPr>
        <p:spPr/>
        <p:txBody>
          <a:bodyPr>
            <a:normAutofit/>
          </a:bodyPr>
          <a:lstStyle/>
          <a:p>
            <a:pPr marL="0" indent="0">
              <a:buNone/>
            </a:pPr>
            <a:r>
              <a:rPr lang="en-US" altLang="en-US" sz="2000" dirty="0"/>
              <a:t>A hospital is one of the most hazardous places to work. Injury rates in hospitals remain nearly double the rate for private industry as a whole, and is higher than the rates in construction and manufacturing. H</a:t>
            </a:r>
            <a:r>
              <a:rPr lang="en-US" sz="2000" dirty="0"/>
              <a:t>ealthcare accounts for nearly as many serious violent injuries as all other industries combined.</a:t>
            </a:r>
            <a:endParaRPr lang="en-US" altLang="en-US" sz="2000" dirty="0"/>
          </a:p>
          <a:p>
            <a:pPr marL="0" indent="0">
              <a:buNone/>
            </a:pPr>
            <a:endParaRPr lang="en-US" dirty="0"/>
          </a:p>
          <a:p>
            <a:pPr marL="0" indent="0">
              <a:buNone/>
            </a:pPr>
            <a:r>
              <a:rPr lang="en-US" altLang="en-US" dirty="0">
                <a:solidFill>
                  <a:srgbClr val="0070C0"/>
                </a:solidFill>
              </a:rPr>
              <a:t>(OSHA)</a:t>
            </a:r>
          </a:p>
          <a:p>
            <a:pPr marL="0" indent="0">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4A629C-85AE-40F1-ABEC-AE0F7B57E148}"/>
              </a:ext>
            </a:extLst>
          </p:cNvPr>
          <p:cNvSpPr>
            <a:spLocks noGrp="1" noChangeArrowheads="1"/>
          </p:cNvSpPr>
          <p:nvPr>
            <p:ph type="title"/>
          </p:nvPr>
        </p:nvSpPr>
        <p:spPr>
          <a:xfrm>
            <a:off x="216582" y="49967"/>
            <a:ext cx="6858000" cy="857250"/>
          </a:xfrm>
        </p:spPr>
        <p:txBody>
          <a:bodyPr/>
          <a:lstStyle/>
          <a:p>
            <a:r>
              <a:rPr lang="en-US" altLang="en-US" dirty="0"/>
              <a:t>Honing In On The Source Of Truth</a:t>
            </a:r>
          </a:p>
        </p:txBody>
      </p:sp>
      <p:sp>
        <p:nvSpPr>
          <p:cNvPr id="19459" name="Rectangle 3">
            <a:extLst>
              <a:ext uri="{FF2B5EF4-FFF2-40B4-BE49-F238E27FC236}">
                <a16:creationId xmlns:a16="http://schemas.microsoft.com/office/drawing/2014/main" id="{84EDC30B-FEB0-40AD-A68E-19BC2C5C0111}"/>
              </a:ext>
            </a:extLst>
          </p:cNvPr>
          <p:cNvSpPr>
            <a:spLocks noGrp="1" noChangeArrowheads="1"/>
          </p:cNvSpPr>
          <p:nvPr>
            <p:ph type="body" idx="1"/>
          </p:nvPr>
        </p:nvSpPr>
        <p:spPr>
          <a:xfrm>
            <a:off x="447797" y="752181"/>
            <a:ext cx="8391403" cy="3609975"/>
          </a:xfrm>
        </p:spPr>
        <p:txBody>
          <a:bodyPr/>
          <a:lstStyle/>
          <a:p>
            <a:r>
              <a:rPr lang="en-US" altLang="en-US" dirty="0"/>
              <a:t>Our problem:  Silos of workplace safety / assault data</a:t>
            </a:r>
          </a:p>
          <a:p>
            <a:pPr lvl="2"/>
            <a:endParaRPr lang="en-US" altLang="en-US" dirty="0"/>
          </a:p>
          <a:p>
            <a:pPr marL="0" indent="0">
              <a:buNone/>
            </a:pPr>
            <a:endParaRPr lang="en-US" altLang="en-US" dirty="0"/>
          </a:p>
        </p:txBody>
      </p:sp>
      <p:pic>
        <p:nvPicPr>
          <p:cNvPr id="17" name="Picture 16">
            <a:extLst>
              <a:ext uri="{FF2B5EF4-FFF2-40B4-BE49-F238E27FC236}">
                <a16:creationId xmlns:a16="http://schemas.microsoft.com/office/drawing/2014/main" id="{C420F825-D6AA-49EF-9BD9-5C931E188D5D}"/>
              </a:ext>
            </a:extLst>
          </p:cNvPr>
          <p:cNvPicPr>
            <a:picLocks noChangeAspect="1"/>
          </p:cNvPicPr>
          <p:nvPr/>
        </p:nvPicPr>
        <p:blipFill>
          <a:blip r:embed="rId3"/>
          <a:stretch>
            <a:fillRect/>
          </a:stretch>
        </p:blipFill>
        <p:spPr>
          <a:xfrm>
            <a:off x="2057400" y="1200150"/>
            <a:ext cx="4572000" cy="3728576"/>
          </a:xfrm>
          <a:prstGeom prst="rect">
            <a:avLst/>
          </a:prstGeom>
        </p:spPr>
      </p:pic>
    </p:spTree>
    <p:extLst>
      <p:ext uri="{BB962C8B-B14F-4D97-AF65-F5344CB8AC3E}">
        <p14:creationId xmlns:p14="http://schemas.microsoft.com/office/powerpoint/2010/main" val="122016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9">
      <a:dk1>
        <a:srgbClr val="323232"/>
      </a:dk1>
      <a:lt1>
        <a:srgbClr val="FFFFFF"/>
      </a:lt1>
      <a:dk2>
        <a:srgbClr val="1C1C1C"/>
      </a:dk2>
      <a:lt2>
        <a:srgbClr val="E8E8E8"/>
      </a:lt2>
      <a:accent1>
        <a:srgbClr val="00807C"/>
      </a:accent1>
      <a:accent2>
        <a:srgbClr val="8DC95E"/>
      </a:accent2>
      <a:accent3>
        <a:srgbClr val="FEFFFF"/>
      </a:accent3>
      <a:accent4>
        <a:srgbClr val="BBDC9E"/>
      </a:accent4>
      <a:accent5>
        <a:srgbClr val="8CB2B1"/>
      </a:accent5>
      <a:accent6>
        <a:srgbClr val="55A41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rmAutofit/>
      </a:bodyPr>
      <a:lstStyle>
        <a:defPPr marL="0" marR="0" indent="0" algn="ctr" defTabSz="9144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smtClean="0">
            <a:ln>
              <a:noFill/>
            </a:ln>
            <a:solidFill>
              <a:schemeClr val="tx1">
                <a:lumMod val="65000"/>
                <a:lumOff val="35000"/>
              </a:schemeClr>
            </a:solidFill>
            <a:effectLst/>
            <a:uLnTx/>
            <a:uFillTx/>
            <a:latin typeface="Century Gothic" pitchFamily="34"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35088</TotalTime>
  <Words>2162</Words>
  <Application>Microsoft Office PowerPoint</Application>
  <PresentationFormat>On-screen Show (16:9)</PresentationFormat>
  <Paragraphs>353</Paragraphs>
  <Slides>34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(Body)</vt:lpstr>
      <vt:lpstr>Calibri</vt:lpstr>
      <vt:lpstr>Century Gothic</vt:lpstr>
      <vt:lpstr>Times New Roman</vt:lpstr>
      <vt:lpstr>Wingdings</vt:lpstr>
      <vt:lpstr>Office Theme</vt:lpstr>
      <vt:lpstr>PowerPoint Presentation</vt:lpstr>
      <vt:lpstr>Meet the presenter</vt:lpstr>
      <vt:lpstr>RL webinar series</vt:lpstr>
      <vt:lpstr>PowerPoint Presentation</vt:lpstr>
      <vt:lpstr>PowerPoint Presentation</vt:lpstr>
      <vt:lpstr>About north shore medical center (NSMC)</vt:lpstr>
      <vt:lpstr>Susan’s story</vt:lpstr>
      <vt:lpstr>Workplace violence</vt:lpstr>
      <vt:lpstr>Honing In On The Source Of Truth</vt:lpstr>
      <vt:lpstr>Honing in on the source of truth (CONT.)</vt:lpstr>
      <vt:lpstr>RL and Workplace Violence</vt:lpstr>
      <vt:lpstr>RL and Workplace Violence (cont.)</vt:lpstr>
      <vt:lpstr>PowerPoint Presentation</vt:lpstr>
      <vt:lpstr>RL Data</vt:lpstr>
      <vt:lpstr>RL Data (Cont.)</vt:lpstr>
      <vt:lpstr>New Method of Combined Data</vt:lpstr>
      <vt:lpstr>Combined Data:  Assaults</vt:lpstr>
      <vt:lpstr>Combined Data:  Current Prevalence of Violence</vt:lpstr>
      <vt:lpstr>Combined Data:  Trends</vt:lpstr>
      <vt:lpstr>Combined Data:  Trends (cont.)</vt:lpstr>
      <vt:lpstr>Staff Feedback</vt:lpstr>
      <vt:lpstr>Staff Feedback (cont.)</vt:lpstr>
      <vt:lpstr>Staff Feedback (cont.)</vt:lpstr>
      <vt:lpstr>Staff Feedback (cont.)</vt:lpstr>
      <vt:lpstr>Our Program:  Committees</vt:lpstr>
      <vt:lpstr>Our Program:  Committees (cont.)</vt:lpstr>
      <vt:lpstr>Our Program:  Interventions</vt:lpstr>
      <vt:lpstr>Our Program:  Interventions</vt:lpstr>
      <vt:lpstr>Our Program:  Education</vt:lpstr>
      <vt:lpstr>Our Program:  Education</vt:lpstr>
      <vt:lpstr>Next Steps and Ongoing Challenges</vt:lpstr>
      <vt:lpstr>Next Steps and Ongoing Challenges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Laraine Domingo</dc:creator>
  <cp:lastModifiedBy>Akanksha Bawa</cp:lastModifiedBy>
  <cp:revision>1076</cp:revision>
  <dcterms:created xsi:type="dcterms:W3CDTF">2015-06-24T15:09:51Z</dcterms:created>
  <dcterms:modified xsi:type="dcterms:W3CDTF">2018-01-23T14:58:31Z</dcterms:modified>
</cp:coreProperties>
</file>